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8" r:id="rId3"/>
    <p:sldId id="266" r:id="rId4"/>
    <p:sldId id="271" r:id="rId5"/>
    <p:sldId id="260" r:id="rId6"/>
    <p:sldId id="265" r:id="rId7"/>
    <p:sldId id="267" r:id="rId8"/>
    <p:sldId id="280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FF"/>
    <a:srgbClr val="DBEE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 snapToGrid="0">
      <p:cViewPr>
        <p:scale>
          <a:sx n="100" d="100"/>
          <a:sy n="100" d="100"/>
        </p:scale>
        <p:origin x="-186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7901F-394E-4013-B965-48809159EF24}" type="datetimeFigureOut">
              <a:rPr lang="id-ID" smtClean="0"/>
              <a:pPr/>
              <a:t>29/06/2018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825DB-4F5B-435F-B073-FF1DA13D480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20618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47D60-3A76-40B4-8761-0D39DC222509}" type="datetimeFigureOut">
              <a:rPr lang="id-ID" smtClean="0"/>
              <a:pPr/>
              <a:t>29/06/2018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96374-12CD-4275-A7A3-EEDBEBC8AF1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18099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6374-12CD-4275-A7A3-EEDBEBC8AF1B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9413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6374-12CD-4275-A7A3-EEDBEBC8AF1B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9344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ons\2012\02 KMP\Passos-para-Construir-URLs-Mais-Amigávei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20" b="46037"/>
          <a:stretch/>
        </p:blipFill>
        <p:spPr bwMode="auto">
          <a:xfrm>
            <a:off x="0" y="0"/>
            <a:ext cx="91440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386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69DED-54C7-417B-B042-D0662019391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623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69DED-54C7-417B-B042-D0662019391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4662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69DED-54C7-417B-B042-D0662019391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9810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7904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5397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2701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8103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1937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6789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737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620000" y="1"/>
            <a:ext cx="7524000" cy="1080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Tons\2012\02 KMP\Passos-para-Construir-URLs-Mais-Amigávei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20" b="46037"/>
          <a:stretch/>
        </p:blipFill>
        <p:spPr bwMode="auto">
          <a:xfrm>
            <a:off x="0" y="1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37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25385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3796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1908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36163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3331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69DED-54C7-417B-B042-D0662019391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4123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69DED-54C7-417B-B042-D0662019391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955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69DED-54C7-417B-B042-D0662019391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5196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69DED-54C7-417B-B042-D0662019391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3655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89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9" t="11929" b="5512"/>
          <a:stretch/>
        </p:blipFill>
        <p:spPr>
          <a:xfrm>
            <a:off x="0" y="-26440"/>
            <a:ext cx="9175746" cy="57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00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69DED-54C7-417B-B042-D0662019391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9453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69DED-54C7-417B-B042-D0662019391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2373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72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CB22-F482-422B-B9D9-5BF47E97B0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4394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61011"/>
            <a:ext cx="9143993" cy="1663212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marL="457200">
              <a:lnSpc>
                <a:spcPct val="75000"/>
              </a:lnSpc>
            </a:pPr>
            <a:endParaRPr lang="id-ID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venir LT 65 Medium" panose="02000A03020000020003" pitchFamily="2" charset="0"/>
            </a:endParaRPr>
          </a:p>
          <a:p>
            <a:pPr marL="457200">
              <a:lnSpc>
                <a:spcPct val="75000"/>
              </a:lnSpc>
            </a:pP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SISTEM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INFORMASI </a:t>
            </a:r>
            <a:endParaRPr lang="id-ID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ppleberry" pitchFamily="2" charset="0"/>
            </a:endParaRPr>
          </a:p>
          <a:p>
            <a:pPr marL="457200">
              <a:lnSpc>
                <a:spcPct val="75000"/>
              </a:lnSpc>
            </a:pPr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Pengembangan Kawasan Permukiman</a:t>
            </a:r>
          </a:p>
          <a:p>
            <a:pPr marL="457200">
              <a:lnSpc>
                <a:spcPct val="75000"/>
              </a:lnSpc>
            </a:pPr>
            <a:endParaRPr lang="id-ID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venirNext LT Pro Bold" panose="020B08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02410"/>
            <a:ext cx="9144000" cy="333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/>
              <a:t>http</a:t>
            </a:r>
            <a:r>
              <a:rPr lang="en-US" sz="2000" b="1" dirty="0" smtClean="0"/>
              <a:t>://</a:t>
            </a:r>
            <a:r>
              <a:rPr lang="id-ID" sz="2000" b="1" dirty="0" smtClean="0"/>
              <a:t>sim.</a:t>
            </a:r>
            <a:r>
              <a:rPr lang="en-US" sz="2000" b="1" dirty="0" smtClean="0"/>
              <a:t>ciptakarya.pu.go.id/</a:t>
            </a:r>
            <a:r>
              <a:rPr lang="id-ID" sz="2000" b="1" dirty="0" smtClean="0"/>
              <a:t>sipkp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040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000" y="1358917"/>
            <a:ext cx="752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i-FI" sz="2000" b="1" dirty="0" smtClean="0"/>
              <a:t>Akses </a:t>
            </a:r>
            <a:r>
              <a:rPr lang="fi-FI" sz="2000" b="1" dirty="0"/>
              <a:t>Tingkat Pokjanis (Kabupaten/Kota)</a:t>
            </a:r>
            <a:endParaRPr lang="en-US" sz="2000" dirty="0"/>
          </a:p>
          <a:p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Pokjanis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area yang </a:t>
            </a:r>
            <a:r>
              <a:rPr lang="en-US" sz="2000" dirty="0" err="1"/>
              <a:t>membutuhkan</a:t>
            </a:r>
            <a:r>
              <a:rPr lang="en-US" sz="2000" dirty="0"/>
              <a:t> </a:t>
            </a:r>
            <a:r>
              <a:rPr lang="en-US" sz="2000" dirty="0" err="1"/>
              <a:t>otorisasi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disajikan</a:t>
            </a:r>
            <a:r>
              <a:rPr lang="en-US" sz="2000" dirty="0"/>
              <a:t> </a:t>
            </a:r>
            <a:r>
              <a:rPr lang="en-US" sz="2000" dirty="0" err="1"/>
              <a:t>empat</a:t>
            </a:r>
            <a:r>
              <a:rPr lang="en-US" sz="2000" dirty="0"/>
              <a:t> menu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yakni</a:t>
            </a:r>
            <a:r>
              <a:rPr lang="en-US" sz="2000" dirty="0"/>
              <a:t> :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01" y="2533340"/>
            <a:ext cx="6858000" cy="40846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 cstate="print"/>
          <a:srcRect b="36977"/>
          <a:stretch/>
        </p:blipFill>
        <p:spPr bwMode="auto">
          <a:xfrm>
            <a:off x="1620000" y="4691753"/>
            <a:ext cx="6858000" cy="2803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0000" y="3804808"/>
            <a:ext cx="752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i-FI" sz="2000" b="1" dirty="0" smtClean="0"/>
              <a:t>Halaman Beranda Pokjanis</a:t>
            </a:r>
            <a:endParaRPr lang="en-US" sz="2000" dirty="0"/>
          </a:p>
          <a:p>
            <a:r>
              <a:rPr lang="en-US" sz="2000" dirty="0" err="1"/>
              <a:t>Menyajikan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Jadwal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0000" y="342010"/>
            <a:ext cx="7524000" cy="4618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id-ID"/>
            </a:defPPr>
            <a:lvl1pPr>
              <a:lnSpc>
                <a:spcPct val="75000"/>
              </a:lnSpc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Tampilan Halaman Home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8850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999" y="1216279"/>
            <a:ext cx="75240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i-FI" sz="1600" b="1" dirty="0" smtClean="0"/>
              <a:t>Form Unggah Berkas Undangan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Ada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aksi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di </a:t>
            </a:r>
            <a:r>
              <a:rPr lang="en-US" sz="1600" dirty="0" err="1"/>
              <a:t>sini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mengunggah</a:t>
            </a:r>
            <a:r>
              <a:rPr lang="en-US" sz="1600" dirty="0"/>
              <a:t> </a:t>
            </a:r>
            <a:r>
              <a:rPr lang="en-US" sz="1600" dirty="0" err="1"/>
              <a:t>berkas</a:t>
            </a:r>
            <a:r>
              <a:rPr lang="en-US" sz="1600" dirty="0"/>
              <a:t> </a:t>
            </a:r>
            <a:r>
              <a:rPr lang="en-US" sz="1600" dirty="0" err="1"/>
              <a:t>undangan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direalisasikan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 smtClean="0"/>
              <a:t>Tekan</a:t>
            </a:r>
            <a:r>
              <a:rPr lang="en-US" sz="1600" dirty="0" smtClean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yang </a:t>
            </a:r>
            <a:r>
              <a:rPr lang="en-US" sz="1600" dirty="0" err="1"/>
              <a:t>bertuliskan</a:t>
            </a:r>
            <a:r>
              <a:rPr lang="en-US" sz="1600" dirty="0"/>
              <a:t> “Upload”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 smtClean="0"/>
              <a:t>Tekan</a:t>
            </a:r>
            <a:r>
              <a:rPr lang="en-US" sz="1600" dirty="0" smtClean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</a:t>
            </a:r>
            <a:r>
              <a:rPr lang="en-US" sz="1600" dirty="0" err="1"/>
              <a:t>bertuliskan</a:t>
            </a:r>
            <a:r>
              <a:rPr lang="en-US" sz="1600" dirty="0"/>
              <a:t> “Browse/Choose File”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cari</a:t>
            </a:r>
            <a:r>
              <a:rPr lang="en-US" sz="1600" dirty="0"/>
              <a:t> </a:t>
            </a:r>
            <a:r>
              <a:rPr lang="en-US" sz="1600" dirty="0" err="1"/>
              <a:t>berkas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diunggah</a:t>
            </a:r>
            <a:endParaRPr lang="en-US" sz="1600" dirty="0"/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berkas</a:t>
            </a:r>
            <a:r>
              <a:rPr lang="en-US" sz="1600" dirty="0"/>
              <a:t> </a:t>
            </a:r>
            <a:r>
              <a:rPr lang="en-US" sz="1600" dirty="0" err="1"/>
              <a:t>undangan</a:t>
            </a:r>
            <a:r>
              <a:rPr lang="en-US" sz="1600" dirty="0"/>
              <a:t> </a:t>
            </a:r>
            <a:r>
              <a:rPr lang="en-US" sz="1600" dirty="0" err="1"/>
              <a:t>tekan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“Upload”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undangan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tersimpan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diakses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para </a:t>
            </a:r>
            <a:r>
              <a:rPr lang="en-US" sz="1600" dirty="0" err="1"/>
              <a:t>pengguna</a:t>
            </a:r>
            <a:r>
              <a:rPr lang="en-US" sz="1600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terunggah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tinggal</a:t>
            </a:r>
            <a:r>
              <a:rPr lang="en-US" sz="1600" dirty="0"/>
              <a:t> </a:t>
            </a:r>
            <a:r>
              <a:rPr lang="en-US" sz="1600" dirty="0" err="1"/>
              <a:t>menunggu</a:t>
            </a:r>
            <a:r>
              <a:rPr lang="en-US" sz="1600" dirty="0"/>
              <a:t> </a:t>
            </a:r>
            <a:r>
              <a:rPr lang="en-US" sz="1600" dirty="0" err="1"/>
              <a:t>Korpus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menuliskan</a:t>
            </a:r>
            <a:r>
              <a:rPr lang="en-US" sz="1600" dirty="0"/>
              <a:t> data </a:t>
            </a:r>
            <a:r>
              <a:rPr lang="en-US" sz="1600" dirty="0" err="1"/>
              <a:t>jadwal</a:t>
            </a:r>
            <a:r>
              <a:rPr lang="en-US" sz="1600" dirty="0"/>
              <a:t> </a:t>
            </a:r>
            <a:r>
              <a:rPr lang="en-US" sz="1600" dirty="0" err="1"/>
              <a:t>realisasi</a:t>
            </a:r>
            <a:r>
              <a:rPr lang="en-US" sz="1600" dirty="0"/>
              <a:t> </a:t>
            </a:r>
            <a:r>
              <a:rPr lang="en-US" sz="1600" dirty="0" err="1"/>
              <a:t>penyelenggaraan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undangan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dianggap</a:t>
            </a:r>
            <a:r>
              <a:rPr lang="en-US" sz="1600" dirty="0"/>
              <a:t> valid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Korpus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menutup</a:t>
            </a:r>
            <a:r>
              <a:rPr lang="en-US" sz="1600" dirty="0"/>
              <a:t> </a:t>
            </a:r>
            <a:r>
              <a:rPr lang="en-US" sz="1600" dirty="0" err="1"/>
              <a:t>fasilitas</a:t>
            </a:r>
            <a:r>
              <a:rPr lang="en-US" sz="1600" dirty="0"/>
              <a:t> </a:t>
            </a:r>
            <a:r>
              <a:rPr lang="en-US" sz="1600" dirty="0" err="1"/>
              <a:t>pengunggah</a:t>
            </a:r>
            <a:r>
              <a:rPr lang="en-US" sz="1600" dirty="0"/>
              <a:t> </a:t>
            </a:r>
            <a:r>
              <a:rPr lang="en-US" sz="1600" dirty="0" err="1"/>
              <a:t>tadi</a:t>
            </a:r>
            <a:r>
              <a:rPr lang="en-US" sz="1600" dirty="0"/>
              <a:t>.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998" y="5181896"/>
            <a:ext cx="6858000" cy="21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b="24301"/>
          <a:stretch/>
        </p:blipFill>
        <p:spPr bwMode="auto">
          <a:xfrm>
            <a:off x="1620000" y="3078230"/>
            <a:ext cx="6858000" cy="3637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0000" y="1361411"/>
            <a:ext cx="75240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Form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tombak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pokjanis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pokjanis</a:t>
            </a:r>
            <a:r>
              <a:rPr lang="en-US" dirty="0"/>
              <a:t> </a:t>
            </a:r>
            <a:r>
              <a:rPr lang="en-US" dirty="0" err="1"/>
              <a:t>berkewajiban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dipersyaratkan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dokumen-dokumen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pokjanis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000" y="378223"/>
            <a:ext cx="7524000" cy="4618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id-ID"/>
            </a:defPPr>
            <a:lvl1pPr>
              <a:lnSpc>
                <a:spcPct val="75000"/>
              </a:lnSpc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Tampilan Halaman Pelaporan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8895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00" y="1994167"/>
            <a:ext cx="6369756" cy="189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000" y="1166541"/>
            <a:ext cx="7524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i-FI" sz="1100" b="1" dirty="0" smtClean="0"/>
              <a:t>Form Memilih Berkas yang Akan Diunggah</a:t>
            </a:r>
            <a:endParaRPr lang="en-US" sz="11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mengunggah</a:t>
            </a:r>
            <a:r>
              <a:rPr lang="en-US" sz="1100" dirty="0"/>
              <a:t> </a:t>
            </a:r>
            <a:r>
              <a:rPr lang="en-US" sz="1100" dirty="0" err="1"/>
              <a:t>setiap</a:t>
            </a:r>
            <a:r>
              <a:rPr lang="en-US" sz="1100" dirty="0"/>
              <a:t> </a:t>
            </a:r>
            <a:r>
              <a:rPr lang="en-US" sz="1100" dirty="0" err="1"/>
              <a:t>dokumen</a:t>
            </a:r>
            <a:r>
              <a:rPr lang="en-US" sz="1100" dirty="0"/>
              <a:t> </a:t>
            </a:r>
            <a:r>
              <a:rPr lang="en-US" sz="1100" dirty="0" err="1"/>
              <a:t>dipersyaratkan</a:t>
            </a:r>
            <a:r>
              <a:rPr lang="en-US" sz="1100" dirty="0"/>
              <a:t> </a:t>
            </a:r>
            <a:r>
              <a:rPr lang="en-US" sz="1100" dirty="0" err="1"/>
              <a:t>cukup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menekan</a:t>
            </a:r>
            <a:r>
              <a:rPr lang="en-US" sz="1100" dirty="0"/>
              <a:t> </a:t>
            </a:r>
            <a:r>
              <a:rPr lang="en-US" sz="1100" dirty="0" err="1"/>
              <a:t>tombol</a:t>
            </a:r>
            <a:r>
              <a:rPr lang="en-US" sz="1100" dirty="0"/>
              <a:t> </a:t>
            </a:r>
            <a:r>
              <a:rPr lang="en-US" sz="1100" dirty="0" err="1"/>
              <a:t>bertuliskan</a:t>
            </a:r>
            <a:r>
              <a:rPr lang="en-US" sz="1100" dirty="0"/>
              <a:t> “</a:t>
            </a:r>
            <a:r>
              <a:rPr lang="en-US" sz="1100" b="1" dirty="0"/>
              <a:t>Upload</a:t>
            </a:r>
            <a:r>
              <a:rPr lang="en-US" sz="1100" dirty="0" smtClean="0"/>
              <a:t>”.</a:t>
            </a:r>
          </a:p>
          <a:p>
            <a:pPr marL="342900" lvl="0" indent="-342900" algn="just">
              <a:buFont typeface="+mj-lt"/>
              <a:buAutoNum type="arabicPeriod" startAt="2"/>
            </a:pPr>
            <a:r>
              <a:rPr lang="en-US" sz="1100" dirty="0" err="1"/>
              <a:t>Tekan</a:t>
            </a:r>
            <a:r>
              <a:rPr lang="en-US" sz="1100" dirty="0"/>
              <a:t> </a:t>
            </a:r>
            <a:r>
              <a:rPr lang="en-US" sz="1100" dirty="0" err="1"/>
              <a:t>tombol</a:t>
            </a:r>
            <a:r>
              <a:rPr lang="en-US" sz="1100" dirty="0"/>
              <a:t> “Browse/Choose File”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mencari</a:t>
            </a:r>
            <a:r>
              <a:rPr lang="en-US" sz="1100" dirty="0"/>
              <a:t> </a:t>
            </a:r>
            <a:r>
              <a:rPr lang="en-US" sz="1100" dirty="0" err="1"/>
              <a:t>berkas</a:t>
            </a:r>
            <a:r>
              <a:rPr lang="en-US" sz="1100" dirty="0"/>
              <a:t> yang </a:t>
            </a:r>
            <a:r>
              <a:rPr lang="en-US" sz="1100" dirty="0" err="1"/>
              <a:t>akan</a:t>
            </a:r>
            <a:r>
              <a:rPr lang="en-US" sz="1100" dirty="0"/>
              <a:t> </a:t>
            </a:r>
            <a:r>
              <a:rPr lang="en-US" sz="1100" dirty="0" err="1"/>
              <a:t>kita</a:t>
            </a:r>
            <a:r>
              <a:rPr lang="en-US" sz="1100" dirty="0"/>
              <a:t> </a:t>
            </a:r>
            <a:r>
              <a:rPr lang="en-US" sz="1100" dirty="0" err="1"/>
              <a:t>unggah</a:t>
            </a:r>
            <a:endParaRPr lang="en-US" sz="1100" dirty="0"/>
          </a:p>
          <a:p>
            <a:pPr marL="342900" lvl="0" indent="-342900" algn="just">
              <a:buFont typeface="+mj-lt"/>
              <a:buAutoNum type="arabicPeriod" startAt="2"/>
            </a:pPr>
            <a:r>
              <a:rPr lang="en-US" sz="1100" dirty="0" err="1"/>
              <a:t>Tekan</a:t>
            </a:r>
            <a:r>
              <a:rPr lang="en-US" sz="1100" dirty="0"/>
              <a:t> </a:t>
            </a:r>
            <a:r>
              <a:rPr lang="en-US" sz="1100" dirty="0" err="1"/>
              <a:t>tombol</a:t>
            </a:r>
            <a:r>
              <a:rPr lang="en-US" sz="1100" dirty="0"/>
              <a:t> “Upload” </a:t>
            </a:r>
            <a:r>
              <a:rPr lang="en-US" sz="1100" dirty="0" err="1"/>
              <a:t>jika</a:t>
            </a:r>
            <a:r>
              <a:rPr lang="en-US" sz="1100" dirty="0"/>
              <a:t> </a:t>
            </a:r>
            <a:r>
              <a:rPr lang="en-US" sz="1100" dirty="0" err="1"/>
              <a:t>berkas</a:t>
            </a:r>
            <a:r>
              <a:rPr lang="en-US" sz="1100" dirty="0"/>
              <a:t> </a:t>
            </a:r>
            <a:r>
              <a:rPr lang="en-US" sz="1100" dirty="0" err="1"/>
              <a:t>sudah</a:t>
            </a:r>
            <a:r>
              <a:rPr lang="en-US" sz="1100" dirty="0"/>
              <a:t> </a:t>
            </a:r>
            <a:r>
              <a:rPr lang="en-US" sz="1100" dirty="0" err="1"/>
              <a:t>siap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diunggah</a:t>
            </a:r>
            <a:r>
              <a:rPr lang="en-US" sz="1100" dirty="0"/>
              <a:t>.</a:t>
            </a:r>
            <a:endParaRPr lang="en-US" sz="1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20000" y="4167471"/>
            <a:ext cx="7524000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1100" b="1" dirty="0" err="1" smtClean="0"/>
              <a:t>Daftar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Berkas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Dokumen</a:t>
            </a:r>
            <a:r>
              <a:rPr lang="en-US" sz="1100" b="1" dirty="0" smtClean="0"/>
              <a:t> yang </a:t>
            </a:r>
            <a:r>
              <a:rPr lang="en-US" sz="1100" b="1" dirty="0" err="1" smtClean="0"/>
              <a:t>Telah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Diunggah</a:t>
            </a:r>
            <a:endParaRPr lang="en-US" sz="1100" b="1" dirty="0" smtClean="0"/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1100" dirty="0" err="1" smtClean="0"/>
              <a:t>Jika</a:t>
            </a:r>
            <a:r>
              <a:rPr lang="en-US" sz="1100" dirty="0" smtClean="0"/>
              <a:t> </a:t>
            </a:r>
            <a:r>
              <a:rPr lang="en-US" sz="1100" dirty="0"/>
              <a:t>proses </a:t>
            </a:r>
            <a:r>
              <a:rPr lang="en-US" sz="1100" dirty="0" err="1"/>
              <a:t>unggah</a:t>
            </a:r>
            <a:r>
              <a:rPr lang="en-US" sz="1100" dirty="0"/>
              <a:t> </a:t>
            </a:r>
            <a:r>
              <a:rPr lang="en-US" sz="1100" dirty="0" err="1"/>
              <a:t>berkas</a:t>
            </a:r>
            <a:r>
              <a:rPr lang="en-US" sz="1100" dirty="0"/>
              <a:t> </a:t>
            </a:r>
            <a:r>
              <a:rPr lang="en-US" sz="1100" dirty="0" err="1"/>
              <a:t>sudah</a:t>
            </a:r>
            <a:r>
              <a:rPr lang="en-US" sz="1100" dirty="0"/>
              <a:t> </a:t>
            </a:r>
            <a:r>
              <a:rPr lang="en-US" sz="1100" dirty="0" err="1"/>
              <a:t>selesai</a:t>
            </a:r>
            <a:r>
              <a:rPr lang="en-US" sz="1100" dirty="0"/>
              <a:t> </a:t>
            </a:r>
            <a:r>
              <a:rPr lang="en-US" sz="1100" dirty="0" err="1"/>
              <a:t>maka</a:t>
            </a:r>
            <a:r>
              <a:rPr lang="en-US" sz="1100" dirty="0"/>
              <a:t> </a:t>
            </a:r>
            <a:r>
              <a:rPr lang="en-US" sz="1100" dirty="0" err="1"/>
              <a:t>akan</a:t>
            </a:r>
            <a:r>
              <a:rPr lang="en-US" sz="1100" dirty="0"/>
              <a:t> </a:t>
            </a:r>
            <a:r>
              <a:rPr lang="en-US" sz="1100" dirty="0" err="1"/>
              <a:t>muncul</a:t>
            </a:r>
            <a:r>
              <a:rPr lang="en-US" sz="1100" dirty="0"/>
              <a:t> TAMPILAN </a:t>
            </a:r>
            <a:r>
              <a:rPr lang="en-US" sz="1100" dirty="0" err="1"/>
              <a:t>sebagai</a:t>
            </a:r>
            <a:r>
              <a:rPr lang="en-US" sz="1100" dirty="0"/>
              <a:t> </a:t>
            </a:r>
            <a:r>
              <a:rPr lang="en-US" sz="1100" dirty="0" smtClean="0"/>
              <a:t> </a:t>
            </a:r>
            <a:r>
              <a:rPr lang="en-US" sz="1100" dirty="0" err="1" smtClean="0"/>
              <a:t>berikut</a:t>
            </a:r>
            <a:r>
              <a:rPr lang="en-US" sz="1100" dirty="0" smtClean="0"/>
              <a:t> </a:t>
            </a:r>
            <a:r>
              <a:rPr lang="en-US" sz="1100" dirty="0"/>
              <a:t>: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999" y="4637876"/>
            <a:ext cx="6369757" cy="2547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999" y="7285509"/>
            <a:ext cx="7524000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 startAt="5"/>
            </a:pPr>
            <a:r>
              <a:rPr lang="en-US" sz="1100" dirty="0"/>
              <a:t>Proses </a:t>
            </a:r>
            <a:r>
              <a:rPr lang="en-US" sz="1100" dirty="0" err="1"/>
              <a:t>selanjutnya</a:t>
            </a:r>
            <a:r>
              <a:rPr lang="en-US" sz="1100" dirty="0"/>
              <a:t> </a:t>
            </a:r>
            <a:r>
              <a:rPr lang="en-US" sz="1100" dirty="0" err="1"/>
              <a:t>adalah</a:t>
            </a:r>
            <a:r>
              <a:rPr lang="en-US" sz="1100" dirty="0"/>
              <a:t> </a:t>
            </a:r>
            <a:r>
              <a:rPr lang="en-US" sz="1100" dirty="0" err="1"/>
              <a:t>menunggu</a:t>
            </a:r>
            <a:r>
              <a:rPr lang="en-US" sz="1100" dirty="0"/>
              <a:t> </a:t>
            </a:r>
            <a:r>
              <a:rPr lang="en-US" sz="1100" dirty="0" err="1"/>
              <a:t>Korpus</a:t>
            </a:r>
            <a:r>
              <a:rPr lang="en-US" sz="1100" dirty="0"/>
              <a:t> </a:t>
            </a:r>
            <a:r>
              <a:rPr lang="en-US" sz="1100" dirty="0" err="1"/>
              <a:t>melakukan</a:t>
            </a:r>
            <a:r>
              <a:rPr lang="en-US" sz="1100" dirty="0"/>
              <a:t> </a:t>
            </a:r>
            <a:r>
              <a:rPr lang="en-US" sz="1100" dirty="0" err="1"/>
              <a:t>penilaian</a:t>
            </a:r>
            <a:r>
              <a:rPr lang="en-US" sz="1100" dirty="0"/>
              <a:t> </a:t>
            </a:r>
            <a:r>
              <a:rPr lang="en-US" sz="1100" dirty="0" err="1"/>
              <a:t>terhadap</a:t>
            </a:r>
            <a:r>
              <a:rPr lang="en-US" sz="1100" dirty="0"/>
              <a:t> </a:t>
            </a:r>
            <a:r>
              <a:rPr lang="en-US" sz="1100" dirty="0" err="1"/>
              <a:t>presensi</a:t>
            </a:r>
            <a:r>
              <a:rPr lang="en-US" sz="1100" dirty="0"/>
              <a:t> </a:t>
            </a:r>
            <a:r>
              <a:rPr lang="en-US" sz="1100" dirty="0" err="1"/>
              <a:t>maupun</a:t>
            </a:r>
            <a:r>
              <a:rPr lang="en-US" sz="1100" dirty="0"/>
              <a:t> </a:t>
            </a:r>
            <a:r>
              <a:rPr lang="en-US" sz="1100" dirty="0" err="1"/>
              <a:t>substansi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dokumen-dokumen</a:t>
            </a:r>
            <a:r>
              <a:rPr lang="en-US" sz="1100" dirty="0"/>
              <a:t> yang </a:t>
            </a:r>
            <a:r>
              <a:rPr lang="en-US" sz="1100" dirty="0" err="1"/>
              <a:t>telah</a:t>
            </a:r>
            <a:r>
              <a:rPr lang="en-US" sz="1100" dirty="0"/>
              <a:t> </a:t>
            </a:r>
            <a:r>
              <a:rPr lang="en-US" sz="1100" dirty="0" err="1"/>
              <a:t>diunggah</a:t>
            </a:r>
            <a:r>
              <a:rPr lang="en-US" sz="1100" dirty="0"/>
              <a:t>. </a:t>
            </a:r>
            <a:r>
              <a:rPr lang="en-US" sz="1100" dirty="0" err="1"/>
              <a:t>Hasil</a:t>
            </a:r>
            <a:r>
              <a:rPr lang="en-US" sz="1100" dirty="0"/>
              <a:t> </a:t>
            </a:r>
            <a:r>
              <a:rPr lang="en-US" sz="1100" dirty="0" err="1"/>
              <a:t>penilaiannya</a:t>
            </a:r>
            <a:r>
              <a:rPr lang="en-US" sz="1100" dirty="0"/>
              <a:t> </a:t>
            </a:r>
            <a:r>
              <a:rPr lang="en-US" sz="1100" dirty="0" err="1"/>
              <a:t>akan</a:t>
            </a:r>
            <a:r>
              <a:rPr lang="en-US" sz="1100" dirty="0"/>
              <a:t> </a:t>
            </a:r>
            <a:r>
              <a:rPr lang="en-US" sz="1100" dirty="0" err="1"/>
              <a:t>terlihat</a:t>
            </a:r>
            <a:r>
              <a:rPr lang="en-US" sz="1100" dirty="0"/>
              <a:t> di </a:t>
            </a:r>
            <a:r>
              <a:rPr lang="en-US" sz="1100" dirty="0" err="1"/>
              <a:t>capaian</a:t>
            </a:r>
            <a:r>
              <a:rPr lang="en-US" sz="1100" dirty="0"/>
              <a:t> </a:t>
            </a:r>
            <a:r>
              <a:rPr lang="en-US" sz="1100" dirty="0" err="1"/>
              <a:t>pokjanis</a:t>
            </a:r>
            <a:r>
              <a:rPr lang="en-US" sz="1100" dirty="0"/>
              <a:t> yang </a:t>
            </a:r>
            <a:r>
              <a:rPr lang="en-US" sz="1100" dirty="0" err="1"/>
              <a:t>berada</a:t>
            </a:r>
            <a:r>
              <a:rPr lang="en-US" sz="1100" dirty="0"/>
              <a:t> di menu </a:t>
            </a:r>
            <a:r>
              <a:rPr lang="en-US" sz="1100" dirty="0" err="1"/>
              <a:t>Capaian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158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00" y="1598575"/>
            <a:ext cx="6400800" cy="55087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0000" y="3204997"/>
            <a:ext cx="6400800" cy="3985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0000" y="1166541"/>
            <a:ext cx="7524000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/>
              <a:t>Menu </a:t>
            </a:r>
            <a:r>
              <a:rPr lang="en-US" sz="1100" b="1" dirty="0" err="1" smtClean="0"/>
              <a:t>Capaian</a:t>
            </a:r>
            <a:endParaRPr lang="en-US" sz="11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20000" y="2529443"/>
            <a:ext cx="7524000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err="1" smtClean="0"/>
              <a:t>Halaman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Capaian</a:t>
            </a:r>
            <a:endParaRPr lang="en-US" sz="1100" b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/>
              <a:t>Klik</a:t>
            </a:r>
            <a:r>
              <a:rPr lang="en-US" sz="1100" dirty="0"/>
              <a:t> </a:t>
            </a:r>
            <a:r>
              <a:rPr lang="en-US" sz="1100" dirty="0" err="1"/>
              <a:t>pada</a:t>
            </a:r>
            <a:r>
              <a:rPr lang="en-US" sz="1100" dirty="0"/>
              <a:t> </a:t>
            </a:r>
            <a:r>
              <a:rPr lang="en-US" sz="1100" dirty="0" err="1"/>
              <a:t>tombol</a:t>
            </a:r>
            <a:r>
              <a:rPr lang="en-US" sz="1100" dirty="0"/>
              <a:t> </a:t>
            </a:r>
            <a:r>
              <a:rPr lang="en-US" sz="1100" dirty="0" err="1"/>
              <a:t>Capaian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melihat</a:t>
            </a:r>
            <a:r>
              <a:rPr lang="en-US" sz="1100" dirty="0"/>
              <a:t> </a:t>
            </a:r>
            <a:r>
              <a:rPr lang="en-US" sz="1100" dirty="0" err="1"/>
              <a:t>Capaian</a:t>
            </a:r>
            <a:r>
              <a:rPr lang="en-US" sz="1100" dirty="0"/>
              <a:t> </a:t>
            </a:r>
            <a:r>
              <a:rPr lang="en-US" sz="1100" dirty="0" err="1"/>
              <a:t>Kualitas</a:t>
            </a:r>
            <a:r>
              <a:rPr lang="en-US" sz="1100" dirty="0"/>
              <a:t> </a:t>
            </a:r>
            <a:r>
              <a:rPr lang="en-US" sz="1100" dirty="0" err="1"/>
              <a:t>Susbtansi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setiap</a:t>
            </a:r>
            <a:r>
              <a:rPr lang="en-US" sz="1100" dirty="0"/>
              <a:t> </a:t>
            </a:r>
            <a:r>
              <a:rPr lang="en-US" sz="1100" dirty="0" err="1"/>
              <a:t>tahapan</a:t>
            </a:r>
            <a:r>
              <a:rPr lang="en-US" sz="1100" dirty="0"/>
              <a:t> </a:t>
            </a:r>
            <a:r>
              <a:rPr lang="en-US" sz="1100" dirty="0" err="1"/>
              <a:t>kegiatan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penyusunan</a:t>
            </a:r>
            <a:r>
              <a:rPr lang="en-US" sz="1100" dirty="0"/>
              <a:t> </a:t>
            </a:r>
            <a:r>
              <a:rPr lang="en-US" sz="1100" dirty="0" err="1"/>
              <a:t>dokumen</a:t>
            </a:r>
            <a:r>
              <a:rPr lang="en-US" sz="1100" dirty="0"/>
              <a:t> RP2KPKP.</a:t>
            </a:r>
            <a:endParaRPr lang="en-US" sz="11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20000" y="324686"/>
            <a:ext cx="7524000" cy="4618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id-ID"/>
            </a:defPPr>
            <a:lvl1pPr>
              <a:lnSpc>
                <a:spcPct val="75000"/>
              </a:lnSpc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Tampilan Halaman Capaian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481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00" y="2475239"/>
            <a:ext cx="6858000" cy="3628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0000" y="1330036"/>
            <a:ext cx="7524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err="1" smtClean="0"/>
              <a:t>Tampilan</a:t>
            </a:r>
            <a:r>
              <a:rPr lang="en-US" b="1" dirty="0" smtClean="0"/>
              <a:t> </a:t>
            </a:r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Penilaian</a:t>
            </a:r>
            <a:r>
              <a:rPr lang="en-US" b="1" dirty="0" smtClean="0"/>
              <a:t> </a:t>
            </a:r>
            <a:r>
              <a:rPr lang="en-US" b="1" dirty="0" err="1" smtClean="0"/>
              <a:t>Kualitas</a:t>
            </a:r>
            <a:r>
              <a:rPr lang="en-US" b="1" dirty="0" smtClean="0"/>
              <a:t> </a:t>
            </a:r>
            <a:r>
              <a:rPr lang="en-US" b="1" dirty="0" err="1" smtClean="0"/>
              <a:t>Substansi</a:t>
            </a:r>
            <a:endParaRPr lang="en-US" b="1" dirty="0" smtClean="0"/>
          </a:p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Susbtansi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RP2KPKP.</a:t>
            </a: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0914" y="1715185"/>
            <a:ext cx="11887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1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0" y="2150769"/>
            <a:ext cx="7524000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id-ID" sz="1300" dirty="0" smtClean="0"/>
              <a:t>Tersedianya sistem informasi manajemen yang mutakhir yang menjadi aplikasi satu pintu terkait kegiatan Pengembangan Kawasan Permukiman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id-ID" sz="1300" dirty="0" smtClean="0"/>
              <a:t>Tersedianya </a:t>
            </a:r>
            <a:r>
              <a:rPr lang="id-ID" sz="1300" i="1" dirty="0" smtClean="0"/>
              <a:t>blueprint</a:t>
            </a:r>
            <a:r>
              <a:rPr lang="id-ID" sz="1300" dirty="0" smtClean="0"/>
              <a:t>, modul sistem informasi manajemen, dokumentasi (source code, design aplikasi dan database) kegiatan Pengembangan Kawasan Permukiman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id-ID" sz="1300" dirty="0" smtClean="0"/>
              <a:t>Terintegrasinya kegiatan pengembangan kawasan permukiman berdasarkan database yang akurat dan </a:t>
            </a:r>
            <a:r>
              <a:rPr lang="id-ID" sz="1300" dirty="0" smtClean="0"/>
              <a:t>mutakhir</a:t>
            </a:r>
            <a:endParaRPr lang="id-ID" sz="13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1190184"/>
            <a:ext cx="1620000" cy="3231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92075">
              <a:lnSpc>
                <a:spcPct val="75000"/>
              </a:lnSpc>
            </a:pPr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Tujuan</a:t>
            </a:r>
            <a:endParaRPr lang="id-ID" sz="2000">
              <a:solidFill>
                <a:schemeClr val="accent6">
                  <a:lumMod val="60000"/>
                  <a:lumOff val="4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50768"/>
            <a:ext cx="1620000" cy="5552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88900">
              <a:lnSpc>
                <a:spcPct val="75000"/>
              </a:lnSpc>
            </a:pP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Sasaran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/</a:t>
            </a:r>
          </a:p>
          <a:p>
            <a:pPr marL="88900">
              <a:lnSpc>
                <a:spcPct val="75000"/>
              </a:lnSpc>
            </a:pP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Manfaat</a:t>
            </a:r>
            <a:endParaRPr lang="id-ID" sz="2000" dirty="0">
              <a:solidFill>
                <a:schemeClr val="accent6">
                  <a:lumMod val="60000"/>
                  <a:lumOff val="4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-217933" y="2350923"/>
            <a:ext cx="573056" cy="137193"/>
          </a:xfrm>
          <a:prstGeom prst="triangle">
            <a:avLst>
              <a:gd name="adj" fmla="val 51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20000" y="170050"/>
            <a:ext cx="7524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Sistem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Informasi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 </a:t>
            </a:r>
            <a:r>
              <a:rPr lang="id-ID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Pengembangan Kawasan Permukiman</a:t>
            </a:r>
            <a:endParaRPr lang="id-ID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ppleberry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0000" y="1188975"/>
            <a:ext cx="7524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d-ID" sz="1400" dirty="0" smtClean="0"/>
              <a:t>t</a:t>
            </a:r>
            <a:r>
              <a:rPr lang="fi-FI" sz="1400" dirty="0" smtClean="0"/>
              <a:t>ersedianya </a:t>
            </a:r>
            <a:r>
              <a:rPr lang="id-ID" sz="1400" dirty="0" smtClean="0"/>
              <a:t>sistem</a:t>
            </a:r>
            <a:r>
              <a:rPr lang="fi-FI" sz="1400" dirty="0" smtClean="0"/>
              <a:t> informasi </a:t>
            </a:r>
            <a:r>
              <a:rPr lang="id-ID" sz="1400" dirty="0" smtClean="0"/>
              <a:t>manajemen Direktorat Pengembangan Kawasan Permukiman terkait Kegiatan Pengelolaan Informasi Pengembangan Kawasan Permukiman </a:t>
            </a:r>
            <a:r>
              <a:rPr lang="en-US" sz="1400" dirty="0" smtClean="0"/>
              <a:t>yang </a:t>
            </a:r>
            <a:r>
              <a:rPr lang="en-US" sz="1400" dirty="0" err="1" smtClean="0"/>
              <a:t>didasarkan</a:t>
            </a:r>
            <a:r>
              <a:rPr lang="en-US" sz="1400" dirty="0" smtClean="0"/>
              <a:t> </a:t>
            </a:r>
            <a:r>
              <a:rPr lang="id-ID" sz="1400" dirty="0" smtClean="0"/>
              <a:t>atas </a:t>
            </a:r>
            <a:r>
              <a:rPr lang="en-US" sz="1400" dirty="0" smtClean="0"/>
              <a:t>data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akurat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id-ID" sz="1400" dirty="0" smtClean="0"/>
              <a:t>mutakhir</a:t>
            </a:r>
            <a:r>
              <a:rPr lang="en-US" sz="1400" dirty="0" smtClean="0"/>
              <a:t>, yang </a:t>
            </a:r>
            <a:r>
              <a:rPr lang="en-US" sz="1400" dirty="0" err="1" smtClean="0"/>
              <a:t>tersusun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sistematik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mudah</a:t>
            </a:r>
            <a:r>
              <a:rPr lang="en-US" sz="1400" dirty="0" smtClean="0"/>
              <a:t> </a:t>
            </a:r>
            <a:r>
              <a:rPr lang="en-US" sz="1400" dirty="0" err="1" smtClean="0"/>
              <a:t>diakses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id-ID" sz="1400" dirty="0" smtClean="0"/>
              <a:t>stakeholder terkait serta masyarakat luas.</a:t>
            </a:r>
            <a:endParaRPr lang="id-ID" sz="1400" dirty="0"/>
          </a:p>
        </p:txBody>
      </p:sp>
      <p:sp>
        <p:nvSpPr>
          <p:cNvPr id="19" name="Isosceles Triangle 18"/>
          <p:cNvSpPr/>
          <p:nvPr/>
        </p:nvSpPr>
        <p:spPr>
          <a:xfrm rot="5400000">
            <a:off x="-111404" y="1279714"/>
            <a:ext cx="359999" cy="137193"/>
          </a:xfrm>
          <a:prstGeom prst="triangle">
            <a:avLst>
              <a:gd name="adj" fmla="val 51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20000" y="3400527"/>
            <a:ext cx="7524000" cy="3447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66700" lvl="0" indent="-266700">
              <a:spcAft>
                <a:spcPts val="1200"/>
              </a:spcAft>
              <a:buFont typeface="+mj-lt"/>
              <a:buAutoNum type="arabicPeriod"/>
            </a:pPr>
            <a:r>
              <a:rPr lang="en-US" sz="1400" b="1" dirty="0" err="1"/>
              <a:t>Transparansi</a:t>
            </a:r>
            <a:r>
              <a:rPr lang="en-US" sz="1400" dirty="0"/>
              <a:t>,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 </a:t>
            </a:r>
            <a:r>
              <a:rPr lang="en-US" sz="1400" dirty="0" err="1"/>
              <a:t>ba</a:t>
            </a:r>
            <a:r>
              <a:rPr lang="id-ID" sz="1400" dirty="0"/>
              <a:t>g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pihak</a:t>
            </a:r>
            <a:r>
              <a:rPr lang="en-US" sz="1400" dirty="0"/>
              <a:t> </a:t>
            </a:r>
            <a:r>
              <a:rPr lang="en-US" sz="1400" dirty="0" err="1"/>
              <a:t>yan</a:t>
            </a:r>
            <a:r>
              <a:rPr lang="id-ID" sz="1400" dirty="0"/>
              <a:t>g</a:t>
            </a:r>
            <a:r>
              <a:rPr lang="en-US" sz="1400" dirty="0"/>
              <a:t> </a:t>
            </a:r>
            <a:r>
              <a:rPr lang="en-US" sz="1400" dirty="0" err="1"/>
              <a:t>berkepentin</a:t>
            </a:r>
            <a:r>
              <a:rPr lang="id-ID" sz="1400" dirty="0"/>
              <a:t>g</a:t>
            </a:r>
            <a:r>
              <a:rPr lang="en-US" sz="1400" dirty="0"/>
              <a:t>an,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mekanisme</a:t>
            </a:r>
            <a:r>
              <a:rPr lang="en-US" sz="1400" dirty="0"/>
              <a:t>, </a:t>
            </a:r>
            <a:r>
              <a:rPr lang="en-US" sz="1400" dirty="0" err="1"/>
              <a:t>substansi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hasil-</a:t>
            </a:r>
            <a:r>
              <a:rPr lang="en-US" sz="1400" dirty="0" err="1" smtClean="0"/>
              <a:t>hasil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.</a:t>
            </a:r>
            <a:endParaRPr lang="en-US" sz="1400" dirty="0"/>
          </a:p>
          <a:p>
            <a:pPr marL="266700" lvl="0" indent="-266700">
              <a:spcAft>
                <a:spcPts val="1200"/>
              </a:spcAft>
              <a:buFont typeface="+mj-lt"/>
              <a:buAutoNum type="arabicPeriod"/>
            </a:pPr>
            <a:r>
              <a:rPr lang="en-US" sz="1400" b="1" dirty="0" err="1"/>
              <a:t>Akuntabilitas</a:t>
            </a:r>
            <a:r>
              <a:rPr lang="en-US" sz="1400" dirty="0"/>
              <a:t>,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dipertan</a:t>
            </a:r>
            <a:r>
              <a:rPr lang="id-ID" sz="1400" dirty="0"/>
              <a:t>gg</a:t>
            </a:r>
            <a:r>
              <a:rPr lang="en-US" sz="1400" dirty="0"/>
              <a:t>un</a:t>
            </a:r>
            <a:r>
              <a:rPr lang="id-ID" sz="1400" dirty="0"/>
              <a:t>g</a:t>
            </a:r>
            <a:r>
              <a:rPr lang="en-US" sz="1400" dirty="0" err="1"/>
              <a:t>jawabkan</a:t>
            </a:r>
            <a:r>
              <a:rPr lang="en-US" sz="1400" dirty="0"/>
              <a:t>,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sisi</a:t>
            </a:r>
            <a:r>
              <a:rPr lang="en-US" sz="1400" dirty="0"/>
              <a:t> </a:t>
            </a:r>
            <a:r>
              <a:rPr lang="en-US" sz="1400" dirty="0" err="1"/>
              <a:t>pelaksana</a:t>
            </a:r>
            <a:r>
              <a:rPr lang="en-US" sz="1400" dirty="0"/>
              <a:t>, </a:t>
            </a:r>
            <a:r>
              <a:rPr lang="en-US" sz="1400" dirty="0" err="1"/>
              <a:t>mekanisme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akurasi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validitas</a:t>
            </a:r>
            <a:r>
              <a:rPr lang="en-US" sz="1400" dirty="0"/>
              <a:t> </a:t>
            </a:r>
            <a:r>
              <a:rPr lang="en-US" sz="1400" dirty="0" err="1"/>
              <a:t>hasil-</a:t>
            </a:r>
            <a:r>
              <a:rPr lang="en-US" sz="1400" dirty="0" err="1" smtClean="0"/>
              <a:t>hasil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.</a:t>
            </a:r>
            <a:endParaRPr lang="en-US" sz="1400" dirty="0"/>
          </a:p>
          <a:p>
            <a:pPr marL="266700" lvl="0" indent="-266700">
              <a:spcAft>
                <a:spcPts val="1200"/>
              </a:spcAft>
              <a:buFont typeface="+mj-lt"/>
              <a:buAutoNum type="arabicPeriod"/>
            </a:pPr>
            <a:r>
              <a:rPr lang="en-US" sz="1400" b="1" dirty="0" err="1"/>
              <a:t>Partisipatoris</a:t>
            </a:r>
            <a:r>
              <a:rPr lang="en-US" sz="1400" dirty="0"/>
              <a:t>,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partisipatoris</a:t>
            </a:r>
            <a:r>
              <a:rPr lang="en-US" sz="1400" dirty="0"/>
              <a:t> den</a:t>
            </a:r>
            <a:r>
              <a:rPr lang="id-ID" sz="1400" dirty="0"/>
              <a:t>g</a:t>
            </a:r>
            <a:r>
              <a:rPr lang="en-US" sz="1400" dirty="0"/>
              <a:t>an </a:t>
            </a:r>
            <a:r>
              <a:rPr lang="en-US" sz="1400" dirty="0" err="1"/>
              <a:t>keterlibatan</a:t>
            </a:r>
            <a:r>
              <a:rPr lang="en-US" sz="1400" dirty="0"/>
              <a:t> </a:t>
            </a:r>
            <a:r>
              <a:rPr lang="en-US" sz="1400" dirty="0" err="1"/>
              <a:t>aktif</a:t>
            </a:r>
            <a:r>
              <a:rPr lang="en-US" sz="1400" dirty="0"/>
              <a:t> </a:t>
            </a:r>
            <a:r>
              <a:rPr lang="en-US" sz="1400" dirty="0" err="1"/>
              <a:t>kelompok</a:t>
            </a:r>
            <a:r>
              <a:rPr lang="en-US" sz="1400" dirty="0"/>
              <a:t> </a:t>
            </a:r>
            <a:r>
              <a:rPr lang="en-US" sz="1400" dirty="0" err="1" smtClean="0"/>
              <a:t>sasaran</a:t>
            </a:r>
            <a:r>
              <a:rPr lang="en-US" sz="1400" dirty="0"/>
              <a:t> </a:t>
            </a:r>
            <a:r>
              <a:rPr lang="en-US" sz="1400" dirty="0" smtClean="0"/>
              <a:t>[</a:t>
            </a:r>
            <a:r>
              <a:rPr lang="en-US" sz="1400" dirty="0" err="1" smtClean="0"/>
              <a:t>satker</a:t>
            </a:r>
            <a:r>
              <a:rPr lang="en-US" sz="1400" dirty="0" smtClean="0"/>
              <a:t>, </a:t>
            </a:r>
            <a:r>
              <a:rPr lang="id-ID" sz="1400" dirty="0" smtClean="0"/>
              <a:t>pemda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]. </a:t>
            </a:r>
            <a:endParaRPr lang="en-US" sz="1400" dirty="0"/>
          </a:p>
          <a:p>
            <a:pPr marL="266700" lvl="0" indent="-266700">
              <a:spcAft>
                <a:spcPts val="1200"/>
              </a:spcAft>
              <a:buFont typeface="+mj-lt"/>
              <a:buAutoNum type="arabicPeriod"/>
            </a:pPr>
            <a:r>
              <a:rPr lang="en-US" sz="1400" b="1" dirty="0" err="1"/>
              <a:t>Kemudahan</a:t>
            </a:r>
            <a:r>
              <a:rPr lang="en-US" sz="1400" b="1" dirty="0"/>
              <a:t> </a:t>
            </a:r>
            <a:r>
              <a:rPr lang="en-US" sz="1400" b="1" dirty="0" smtClean="0"/>
              <a:t>Pen</a:t>
            </a:r>
            <a:r>
              <a:rPr lang="id-ID" sz="1400" b="1" dirty="0" smtClean="0"/>
              <a:t>gg</a:t>
            </a:r>
            <a:r>
              <a:rPr lang="en-US" sz="1400" b="1" dirty="0" err="1" smtClean="0"/>
              <a:t>unaan</a:t>
            </a:r>
            <a:r>
              <a:rPr lang="en-US" sz="1400" b="1" dirty="0" smtClean="0"/>
              <a:t> [user friendly]</a:t>
            </a:r>
            <a:r>
              <a:rPr lang="en-US" sz="1400" dirty="0" smtClean="0"/>
              <a:t>, </a:t>
            </a:r>
            <a:r>
              <a:rPr lang="en-US" sz="1400" dirty="0" err="1"/>
              <a:t>instrumen</a:t>
            </a:r>
            <a:r>
              <a:rPr lang="en-US" sz="1400" dirty="0"/>
              <a:t>/</a:t>
            </a:r>
            <a:r>
              <a:rPr lang="en-US" sz="1400" dirty="0" err="1"/>
              <a:t>peran</a:t>
            </a:r>
            <a:r>
              <a:rPr lang="id-ID" sz="1400" dirty="0"/>
              <a:t>g</a:t>
            </a:r>
            <a:r>
              <a:rPr lang="en-US" sz="1400" dirty="0" err="1"/>
              <a:t>kat</a:t>
            </a:r>
            <a:r>
              <a:rPr lang="en-US" sz="1400" dirty="0"/>
              <a:t> </a:t>
            </a:r>
            <a:r>
              <a:rPr lang="en-US" sz="1400" dirty="0" err="1"/>
              <a:t>monitorin</a:t>
            </a:r>
            <a:r>
              <a:rPr lang="id-ID" sz="1400" dirty="0"/>
              <a:t>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evaluasi</a:t>
            </a:r>
            <a:r>
              <a:rPr lang="en-US" sz="1400" dirty="0"/>
              <a:t> </a:t>
            </a:r>
            <a:r>
              <a:rPr lang="en-US" sz="1400" dirty="0" err="1"/>
              <a:t>yan</a:t>
            </a:r>
            <a:r>
              <a:rPr lang="id-ID" sz="1400" dirty="0" smtClean="0"/>
              <a:t>g</a:t>
            </a:r>
            <a:r>
              <a:rPr lang="en-US" sz="1400" dirty="0" smtClean="0"/>
              <a:t>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 smtClean="0"/>
              <a:t>digunakan</a:t>
            </a:r>
            <a:r>
              <a:rPr lang="en-US" sz="1400" dirty="0" smtClean="0"/>
              <a:t>.</a:t>
            </a:r>
          </a:p>
          <a:p>
            <a:pPr marL="266700" lvl="0" indent="-266700">
              <a:spcAft>
                <a:spcPts val="1200"/>
              </a:spcAft>
              <a:buFont typeface="+mj-lt"/>
              <a:buAutoNum type="arabicPeriod"/>
            </a:pPr>
            <a:r>
              <a:rPr lang="en-US" sz="1400" b="1" i="1" dirty="0" err="1" smtClean="0"/>
              <a:t>Realtime</a:t>
            </a:r>
            <a:r>
              <a:rPr lang="en-US" sz="1400" b="1" dirty="0" smtClean="0"/>
              <a:t>, </a:t>
            </a:r>
            <a:r>
              <a:rPr lang="en-US" sz="1400" dirty="0" err="1" smtClean="0"/>
              <a:t>informasi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dikirimkan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pengguna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ditampilkan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aplikasi</a:t>
            </a:r>
            <a:r>
              <a:rPr lang="en-US" sz="1400" dirty="0" smtClean="0"/>
              <a:t>.</a:t>
            </a:r>
          </a:p>
          <a:p>
            <a:pPr marL="266700" lvl="0" indent="-266700">
              <a:spcAft>
                <a:spcPts val="1200"/>
              </a:spcAft>
              <a:buFont typeface="+mj-lt"/>
              <a:buAutoNum type="arabicPeriod"/>
            </a:pPr>
            <a:r>
              <a:rPr lang="en-US" sz="1400" b="1" dirty="0" smtClean="0"/>
              <a:t>Historian</a:t>
            </a:r>
            <a:r>
              <a:rPr lang="en-US" sz="1400" dirty="0" smtClean="0"/>
              <a:t>, data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hasil</a:t>
            </a:r>
            <a:r>
              <a:rPr lang="en-US" sz="1400" dirty="0" smtClean="0"/>
              <a:t> </a:t>
            </a:r>
            <a:r>
              <a:rPr lang="en-US" sz="1400" dirty="0" err="1" smtClean="0"/>
              <a:t>evaluasi</a:t>
            </a:r>
            <a:r>
              <a:rPr lang="en-US" sz="1400" dirty="0" smtClean="0"/>
              <a:t> </a:t>
            </a:r>
            <a:r>
              <a:rPr lang="en-US" sz="1400" dirty="0" err="1" smtClean="0"/>
              <a:t>pengendalian</a:t>
            </a:r>
            <a:r>
              <a:rPr lang="en-US" sz="1400" dirty="0" smtClean="0"/>
              <a:t> </a:t>
            </a:r>
            <a:r>
              <a:rPr lang="en-US" sz="1400" dirty="0" err="1" smtClean="0"/>
              <a:t>terkini</a:t>
            </a:r>
            <a:r>
              <a:rPr lang="en-US" sz="1400" dirty="0" smtClean="0"/>
              <a:t> </a:t>
            </a:r>
            <a:r>
              <a:rPr lang="en-US" sz="1400" dirty="0" err="1" smtClean="0"/>
              <a:t>bersifat</a:t>
            </a:r>
            <a:r>
              <a:rPr lang="en-US" sz="1400" dirty="0" smtClean="0"/>
              <a:t> </a:t>
            </a:r>
            <a:r>
              <a:rPr lang="en-US" sz="1400" dirty="0" err="1" smtClean="0"/>
              <a:t>menerus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pembaharuan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data </a:t>
            </a:r>
            <a:r>
              <a:rPr lang="en-US" sz="1400" dirty="0" err="1" smtClean="0"/>
              <a:t>sebelumnya</a:t>
            </a:r>
            <a:endParaRPr lang="en-US" sz="1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0" y="3405604"/>
            <a:ext cx="1620000" cy="3244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88900">
              <a:lnSpc>
                <a:spcPct val="75000"/>
              </a:lnSpc>
            </a:pP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Asas</a:t>
            </a:r>
            <a:endParaRPr lang="id-ID" sz="2000" dirty="0">
              <a:solidFill>
                <a:schemeClr val="accent6">
                  <a:lumMod val="60000"/>
                  <a:lumOff val="4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-102518" y="3503044"/>
            <a:ext cx="342226" cy="137193"/>
          </a:xfrm>
          <a:prstGeom prst="triangle">
            <a:avLst>
              <a:gd name="adj" fmla="val 51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0" y="1643727"/>
            <a:ext cx="752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000" b="1" dirty="0" smtClean="0"/>
              <a:t>Data Kawasan Permukiman</a:t>
            </a:r>
            <a:endParaRPr lang="en-US" sz="2000" dirty="0"/>
          </a:p>
          <a:p>
            <a:r>
              <a:rPr lang="id-ID" sz="2000" dirty="0" smtClean="0"/>
              <a:t>Data Kawasan Permukiman yang terdiri dari 3 Kawasan yaitu, Perkotaan, Perdesaan dan Khusus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20000" y="5365836"/>
            <a:ext cx="7524000" cy="3359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/>
              <a:t>http</a:t>
            </a:r>
            <a:r>
              <a:rPr lang="en-US" sz="2000" b="1" dirty="0" smtClean="0"/>
              <a:t>://</a:t>
            </a:r>
            <a:r>
              <a:rPr lang="id-ID" sz="2000" b="1" dirty="0" smtClean="0"/>
              <a:t>sim.</a:t>
            </a:r>
            <a:r>
              <a:rPr lang="en-US" sz="2000" b="1" dirty="0" smtClean="0"/>
              <a:t>ciptakarya.pu.go.id/</a:t>
            </a:r>
            <a:r>
              <a:rPr lang="id-ID" sz="2000" b="1" dirty="0" smtClean="0"/>
              <a:t>si</a:t>
            </a:r>
            <a:r>
              <a:rPr lang="en-US" sz="2000" b="1" dirty="0" err="1" smtClean="0"/>
              <a:t>pkp</a:t>
            </a:r>
            <a:endParaRPr lang="id-ID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643726"/>
            <a:ext cx="1620000" cy="3244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88900">
              <a:lnSpc>
                <a:spcPct val="75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Franklin Gothic Demi Cond" pitchFamily="34" charset="0"/>
              </a:rPr>
              <a:t>Fitur</a:t>
            </a:r>
            <a:r>
              <a:rPr lang="en-US" sz="2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Franklin Gothic Demi Cond" pitchFamily="34" charset="0"/>
              </a:rPr>
              <a:t>Utama</a:t>
            </a:r>
            <a:r>
              <a:rPr lang="en-US" sz="2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endParaRPr lang="id-ID" sz="20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371830"/>
            <a:ext cx="1620000" cy="5668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88900">
              <a:lnSpc>
                <a:spcPct val="75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Franklin Gothic Demi Cond" pitchFamily="34" charset="0"/>
              </a:rPr>
              <a:t>Alamat</a:t>
            </a:r>
            <a:r>
              <a:rPr lang="en-US" sz="2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Franklin Gothic Demi Cond" pitchFamily="34" charset="0"/>
              </a:rPr>
              <a:t>Akses</a:t>
            </a:r>
            <a:endParaRPr lang="id-ID" sz="20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-111404" y="1737353"/>
            <a:ext cx="359999" cy="137193"/>
          </a:xfrm>
          <a:prstGeom prst="triangle">
            <a:avLst>
              <a:gd name="adj" fmla="val 51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20000" y="2700915"/>
            <a:ext cx="752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000" b="1" dirty="0" smtClean="0"/>
              <a:t>Berita dan Info Direktorat Pengembangan Kawasan Permukiman</a:t>
            </a:r>
            <a:endParaRPr lang="en-US" sz="2000" dirty="0"/>
          </a:p>
          <a:p>
            <a:r>
              <a:rPr lang="id-ID" sz="2000" dirty="0" smtClean="0"/>
              <a:t>Berita dan info kegiatan yang ada di Direktorat Pengembangan Kawasan Permukiman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20000" y="3770714"/>
            <a:ext cx="752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2000" b="1" dirty="0" smtClean="0"/>
              <a:t>Produk Hukum </a:t>
            </a:r>
            <a:endParaRPr lang="en-US" sz="2000" dirty="0"/>
          </a:p>
          <a:p>
            <a:r>
              <a:rPr lang="id-ID" sz="2000" dirty="0" smtClean="0"/>
              <a:t>Berisi tentang update dan </a:t>
            </a:r>
            <a:r>
              <a:rPr lang="id-ID" sz="2000" i="1" dirty="0" smtClean="0"/>
              <a:t>family tree </a:t>
            </a:r>
            <a:r>
              <a:rPr lang="id-ID" sz="2000" dirty="0" smtClean="0"/>
              <a:t>Produk Hukum terkait Kawasan Permukiman</a:t>
            </a:r>
            <a:endParaRPr lang="en-US" sz="2000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-111404" y="4924668"/>
            <a:ext cx="359999" cy="137193"/>
          </a:xfrm>
          <a:prstGeom prst="triangle">
            <a:avLst>
              <a:gd name="adj" fmla="val 51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20000" y="170050"/>
            <a:ext cx="7524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Sistem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Informasi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 </a:t>
            </a:r>
            <a:r>
              <a:rPr lang="id-ID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berry" pitchFamily="2" charset="0"/>
              </a:rPr>
              <a:t>Pengembangan Kawasan Permukiman</a:t>
            </a:r>
            <a:endParaRPr lang="id-ID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pplebe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7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5886528" y="1740695"/>
            <a:ext cx="1260000" cy="4352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797628" y="1651795"/>
            <a:ext cx="1260000" cy="4352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496443" y="1740695"/>
            <a:ext cx="1515193" cy="43529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407543" y="1651795"/>
            <a:ext cx="1515193" cy="43529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318643" y="1562895"/>
            <a:ext cx="1515193" cy="43529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708728" y="1562895"/>
            <a:ext cx="1260000" cy="4352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53118" y="2423957"/>
            <a:ext cx="2029521" cy="3491849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139266" y="3363755"/>
            <a:ext cx="2160000" cy="2236458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12" name="TextBox 11"/>
          <p:cNvSpPr txBox="1"/>
          <p:nvPr/>
        </p:nvSpPr>
        <p:spPr>
          <a:xfrm>
            <a:off x="3433843" y="2709962"/>
            <a:ext cx="2030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SI </a:t>
            </a:r>
            <a:r>
              <a:rPr lang="en-US" sz="1600" b="1" dirty="0" smtClean="0">
                <a:latin typeface="+mj-lt"/>
              </a:rPr>
              <a:t>P</a:t>
            </a:r>
            <a:r>
              <a:rPr lang="id-ID" sz="1600" b="1" dirty="0" smtClean="0">
                <a:latin typeface="+mj-lt"/>
              </a:rPr>
              <a:t>KP</a:t>
            </a:r>
            <a:endParaRPr lang="id-ID" sz="16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0178" y="1562895"/>
            <a:ext cx="12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SATKER</a:t>
            </a:r>
            <a:endParaRPr lang="id-ID" sz="1600" b="1" dirty="0"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4271451" y="4554603"/>
            <a:ext cx="378281" cy="15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259001" y="4309176"/>
            <a:ext cx="390730" cy="158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508040" y="3390413"/>
            <a:ext cx="2226387" cy="158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2253028" y="4784797"/>
            <a:ext cx="1104899" cy="158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266" y="1130063"/>
            <a:ext cx="2160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+mj-lt"/>
              </a:rPr>
              <a:t>PUSAT</a:t>
            </a:r>
            <a:endParaRPr lang="id-ID" b="1">
              <a:latin typeface="+mj-lt"/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7734425" y="3213876"/>
            <a:ext cx="540000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>
          <a:xfrm>
            <a:off x="5969992" y="1989962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/>
          <p:cNvSpPr>
            <a:spLocks/>
          </p:cNvSpPr>
          <p:nvPr/>
        </p:nvSpPr>
        <p:spPr>
          <a:xfrm>
            <a:off x="7734425" y="3929802"/>
            <a:ext cx="540000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Oval 23"/>
          <p:cNvSpPr>
            <a:spLocks/>
          </p:cNvSpPr>
          <p:nvPr/>
        </p:nvSpPr>
        <p:spPr>
          <a:xfrm>
            <a:off x="7734425" y="4659882"/>
            <a:ext cx="540000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7734425" y="5337706"/>
            <a:ext cx="540000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5963362" y="2998535"/>
            <a:ext cx="730438" cy="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Magnetic Disk 26"/>
          <p:cNvSpPr>
            <a:spLocks noChangeAspect="1"/>
          </p:cNvSpPr>
          <p:nvPr/>
        </p:nvSpPr>
        <p:spPr>
          <a:xfrm>
            <a:off x="4794871" y="4016732"/>
            <a:ext cx="540000" cy="7454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/>
          </p:cNvSpPr>
          <p:nvPr/>
        </p:nvSpPr>
        <p:spPr>
          <a:xfrm>
            <a:off x="3479304" y="4051558"/>
            <a:ext cx="720000" cy="72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9753" y="4247555"/>
            <a:ext cx="86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DATA</a:t>
            </a:r>
            <a:endParaRPr lang="id-ID" sz="1200" b="1" dirty="0" smtClean="0">
              <a:latin typeface="+mj-lt"/>
            </a:endParaRPr>
          </a:p>
          <a:p>
            <a:pPr algn="ctr"/>
            <a:r>
              <a:rPr lang="en-US" sz="1200" b="1" dirty="0" smtClean="0">
                <a:latin typeface="+mj-lt"/>
              </a:rPr>
              <a:t>BASE</a:t>
            </a:r>
            <a:endParaRPr lang="id-ID" sz="12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02107" y="4132022"/>
            <a:ext cx="856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j-lt"/>
              </a:rPr>
              <a:t>APLIKASI</a:t>
            </a:r>
            <a:endParaRPr lang="id-ID" sz="1100" b="1" dirty="0" smtClean="0">
              <a:latin typeface="+mj-lt"/>
            </a:endParaRPr>
          </a:p>
          <a:p>
            <a:pPr algn="ctr"/>
            <a:r>
              <a:rPr lang="id-ID" sz="1100" b="1" dirty="0" smtClean="0">
                <a:latin typeface="+mj-lt"/>
              </a:rPr>
              <a:t>(Instrumen Data)</a:t>
            </a:r>
            <a:endParaRPr lang="id-ID" sz="11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1357" y="2772300"/>
            <a:ext cx="101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validasi</a:t>
            </a:r>
            <a:endParaRPr lang="id-ID" sz="1600" b="1" dirty="0">
              <a:latin typeface="+mj-lt"/>
            </a:endParaRPr>
          </a:p>
        </p:txBody>
      </p:sp>
      <p:cxnSp>
        <p:nvCxnSpPr>
          <p:cNvPr id="33" name="Elbow Connector 32"/>
          <p:cNvCxnSpPr>
            <a:stCxn id="6" idx="4"/>
            <a:endCxn id="4" idx="2"/>
          </p:cNvCxnSpPr>
          <p:nvPr/>
        </p:nvCxnSpPr>
        <p:spPr>
          <a:xfrm rot="16200000" flipH="1">
            <a:off x="4489957" y="2329522"/>
            <a:ext cx="315593" cy="6856974"/>
          </a:xfrm>
          <a:prstGeom prst="bentConnector3">
            <a:avLst>
              <a:gd name="adj1" fmla="val 19658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237"/>
          <p:cNvCxnSpPr>
            <a:stCxn id="22" idx="6"/>
            <a:endCxn id="21" idx="0"/>
          </p:cNvCxnSpPr>
          <p:nvPr/>
        </p:nvCxnSpPr>
        <p:spPr>
          <a:xfrm>
            <a:off x="6689992" y="2349962"/>
            <a:ext cx="1314433" cy="863914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5508040" y="3581472"/>
            <a:ext cx="2226387" cy="158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5508040" y="4152413"/>
            <a:ext cx="2226387" cy="158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508040" y="4343472"/>
            <a:ext cx="2226387" cy="158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5508040" y="4914413"/>
            <a:ext cx="2226387" cy="158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5508040" y="5105472"/>
            <a:ext cx="2226387" cy="158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5508040" y="5600213"/>
            <a:ext cx="2226387" cy="158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5508040" y="5791272"/>
            <a:ext cx="2226387" cy="158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2257505" y="3962472"/>
            <a:ext cx="1104899" cy="1588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5483307" y="2423956"/>
            <a:ext cx="725015" cy="70031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11008" y="2019834"/>
            <a:ext cx="169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err="1" smtClean="0"/>
              <a:t>Pengendalian</a:t>
            </a:r>
            <a:endParaRPr lang="id-ID" sz="1600" b="1"/>
          </a:p>
        </p:txBody>
      </p:sp>
      <p:sp>
        <p:nvSpPr>
          <p:cNvPr id="46" name="TextBox 45"/>
          <p:cNvSpPr txBox="1"/>
          <p:nvPr/>
        </p:nvSpPr>
        <p:spPr>
          <a:xfrm>
            <a:off x="3604782" y="6295311"/>
            <a:ext cx="169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err="1" smtClean="0">
                <a:latin typeface="+mj-lt"/>
              </a:rPr>
              <a:t>Aksi</a:t>
            </a:r>
            <a:r>
              <a:rPr lang="en-US" sz="1600" b="1" smtClean="0">
                <a:latin typeface="+mj-lt"/>
              </a:rPr>
              <a:t>/</a:t>
            </a:r>
            <a:r>
              <a:rPr lang="en-US" sz="1600" b="1" err="1" smtClean="0">
                <a:latin typeface="+mj-lt"/>
              </a:rPr>
              <a:t>Tindakan</a:t>
            </a:r>
            <a:endParaRPr lang="id-ID" sz="1600" b="1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45728" y="1130063"/>
            <a:ext cx="1440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err="1" smtClean="0">
                <a:latin typeface="+mj-lt"/>
              </a:rPr>
              <a:t>PROVINSI</a:t>
            </a:r>
            <a:endParaRPr lang="id-ID" b="1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47208" y="1130063"/>
            <a:ext cx="166442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err="1" smtClean="0">
                <a:latin typeface="+mj-lt"/>
              </a:rPr>
              <a:t>KAB</a:t>
            </a:r>
            <a:r>
              <a:rPr lang="en-US" b="1" smtClean="0">
                <a:latin typeface="+mj-lt"/>
              </a:rPr>
              <a:t>./KOTA</a:t>
            </a:r>
            <a:endParaRPr lang="id-ID" b="1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02032" y="359230"/>
            <a:ext cx="752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Konsep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d-ID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Aliran Data</a:t>
            </a:r>
            <a:endParaRPr lang="id-ID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609601" y="4072152"/>
            <a:ext cx="1171574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  <a:latin typeface="+mj-lt"/>
              </a:rPr>
              <a:t>Kota, Desa, dan Khusus</a:t>
            </a:r>
            <a:endParaRPr lang="id-ID" sz="12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4" name="Elbow Connector 33"/>
          <p:cNvCxnSpPr>
            <a:stCxn id="6" idx="0"/>
            <a:endCxn id="22" idx="2"/>
          </p:cNvCxnSpPr>
          <p:nvPr/>
        </p:nvCxnSpPr>
        <p:spPr>
          <a:xfrm rot="5400000" flipH="1" flipV="1">
            <a:off x="3087733" y="481496"/>
            <a:ext cx="1013793" cy="4750726"/>
          </a:xfrm>
          <a:prstGeom prst="bentConnector2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46157" y="4153425"/>
            <a:ext cx="101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validasi</a:t>
            </a:r>
            <a:endParaRPr lang="id-ID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3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sus\Downloads\ww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620" y="3519231"/>
            <a:ext cx="540000" cy="5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4109791"/>
            <a:ext cx="6865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d-ID" sz="1400" b="1" smtClean="0">
                <a:solidFill>
                  <a:srgbClr val="FF0000"/>
                </a:solidFill>
              </a:rPr>
              <a:t>internet</a:t>
            </a:r>
            <a:endParaRPr lang="id-ID" sz="1400" b="1">
              <a:solidFill>
                <a:srgbClr val="FF0000"/>
              </a:solidFill>
            </a:endParaRPr>
          </a:p>
        </p:txBody>
      </p:sp>
      <p:pic>
        <p:nvPicPr>
          <p:cNvPr id="10" name="Picture 3" descr="D:\PWK\Komp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29256" y="4683350"/>
            <a:ext cx="837932" cy="540000"/>
          </a:xfrm>
          <a:prstGeom prst="rect">
            <a:avLst/>
          </a:prstGeom>
          <a:noFill/>
        </p:spPr>
      </p:pic>
      <p:pic>
        <p:nvPicPr>
          <p:cNvPr id="11" name="Picture 4" descr="D:\PWK\web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40144"/>
            <a:ext cx="720000" cy="720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4000496" y="4183284"/>
            <a:ext cx="1357322" cy="78581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1802" y="2683086"/>
            <a:ext cx="101600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d-ID" sz="1100" b="1" smtClean="0"/>
              <a:t>Web server</a:t>
            </a:r>
            <a:endParaRPr lang="id-ID" sz="1100" b="1"/>
          </a:p>
        </p:txBody>
      </p:sp>
      <p:pic>
        <p:nvPicPr>
          <p:cNvPr id="14" name="Picture 3" descr="D:\PWK\Komp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68706"/>
            <a:ext cx="837932" cy="540000"/>
          </a:xfrm>
          <a:prstGeom prst="rect">
            <a:avLst/>
          </a:prstGeom>
          <a:noFill/>
        </p:spPr>
      </p:pic>
      <p:pic>
        <p:nvPicPr>
          <p:cNvPr id="15" name="Picture 3" descr="D:\PWK\Komp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97334"/>
            <a:ext cx="837932" cy="540000"/>
          </a:xfrm>
          <a:prstGeom prst="rect">
            <a:avLst/>
          </a:prstGeom>
          <a:noFill/>
        </p:spPr>
      </p:pic>
      <p:pic>
        <p:nvPicPr>
          <p:cNvPr id="17" name="Picture 3" descr="D:\PWK\Komp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826226"/>
            <a:ext cx="837932" cy="540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7158" y="5582453"/>
            <a:ext cx="2286016" cy="102681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id-ID" sz="1400" b="1" dirty="0" smtClean="0">
                <a:latin typeface="Calibri" pitchFamily="34" charset="0"/>
                <a:cs typeface="Calibri" pitchFamily="34" charset="0"/>
              </a:rPr>
              <a:t>Pemda (Kab/Kota)</a:t>
            </a:r>
            <a:endParaRPr lang="id-ID" sz="1400" b="1" dirty="0" smtClean="0">
              <a:latin typeface="Calibri" pitchFamily="34" charset="0"/>
              <a:cs typeface="Calibri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id-ID" sz="1200" dirty="0" smtClean="0">
                <a:latin typeface="Calibri" pitchFamily="34" charset="0"/>
                <a:cs typeface="Calibri" pitchFamily="34" charset="0"/>
              </a:rPr>
              <a:t>User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pload</a:t>
            </a:r>
            <a:r>
              <a:rPr lang="id-ID" sz="1200" dirty="0" smtClean="0">
                <a:latin typeface="Calibri" pitchFamily="34" charset="0"/>
                <a:cs typeface="Calibri" pitchFamily="34" charset="0"/>
              </a:rPr>
              <a:t> Data (sesuai kewenangan)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Akses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Data/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informasi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 (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sesuai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kewenangan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</a:t>
            </a:r>
            <a:endParaRPr lang="id-ID" sz="12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00496" y="2468772"/>
            <a:ext cx="1285884" cy="92869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43570" y="1682954"/>
            <a:ext cx="1881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smtClean="0">
                <a:solidFill>
                  <a:srgbClr val="FF0000"/>
                </a:solidFill>
              </a:rPr>
              <a:t>PUSAT</a:t>
            </a:r>
            <a:endParaRPr lang="id-ID" sz="16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58" y="1127118"/>
            <a:ext cx="2545711" cy="4728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PUBLIK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id-ID" sz="1200" dirty="0" smtClean="0">
                <a:latin typeface="Calibri" pitchFamily="34" charset="0"/>
                <a:cs typeface="Calibri" pitchFamily="34" charset="0"/>
              </a:rPr>
              <a:t>Akses Data/informasi</a:t>
            </a:r>
            <a:endParaRPr lang="id-ID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3304549" y="3164722"/>
            <a:ext cx="550393" cy="1575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857356" y="4183284"/>
            <a:ext cx="1357322" cy="78581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57356" y="2683086"/>
            <a:ext cx="1357322" cy="78581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86050" y="1611516"/>
            <a:ext cx="157163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d-ID" sz="1200" b="1" dirty="0" smtClean="0">
                <a:latin typeface="Calibri" pitchFamily="34" charset="0"/>
                <a:cs typeface="Calibri" pitchFamily="34" charset="0"/>
              </a:rPr>
              <a:t>Aplikasi &amp;Database 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643174" y="1325764"/>
            <a:ext cx="1785950" cy="1785950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TextBox 33"/>
          <p:cNvSpPr txBox="1"/>
          <p:nvPr/>
        </p:nvSpPr>
        <p:spPr>
          <a:xfrm>
            <a:off x="1595818" y="349453"/>
            <a:ext cx="752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Konfigurasi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Kelompok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Pengguna</a:t>
            </a:r>
            <a:endParaRPr lang="id-ID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5584" y="2021508"/>
            <a:ext cx="2143140" cy="176547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TIM TEKNIS PUSAT</a:t>
            </a:r>
            <a:endParaRPr lang="id-ID" sz="1400" b="1" dirty="0" smtClean="0">
              <a:latin typeface="Calibri" pitchFamily="34" charset="0"/>
              <a:cs typeface="Calibri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Administrator (</a:t>
            </a:r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pengelola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1200" b="1" dirty="0" err="1" smtClean="0">
                <a:latin typeface="Calibri" pitchFamily="34" charset="0"/>
                <a:cs typeface="Calibri" pitchFamily="34" charset="0"/>
              </a:rPr>
              <a:t>Penanggungjawab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id-ID" sz="1200" b="1" dirty="0" smtClean="0">
              <a:latin typeface="Calibri" pitchFamily="34" charset="0"/>
              <a:cs typeface="Calibri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latin typeface="Calibri" pitchFamily="34" charset="0"/>
                <a:cs typeface="Calibri" pitchFamily="34" charset="0"/>
              </a:rPr>
              <a:t>User Tiap Subdit (Kota, Desa, dan Khusus)</a:t>
            </a:r>
            <a:endParaRPr lang="id-ID" sz="1200" b="1" dirty="0" smtClean="0">
              <a:latin typeface="Calibri" pitchFamily="34" charset="0"/>
              <a:cs typeface="Calibri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id-ID" sz="1200" dirty="0" smtClean="0">
                <a:latin typeface="Calibri" pitchFamily="34" charset="0"/>
                <a:cs typeface="Calibri" pitchFamily="34" charset="0"/>
              </a:rPr>
              <a:t>Akses Data/informasi (full akses</a:t>
            </a:r>
            <a:r>
              <a:rPr lang="id-ID" sz="1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ID" sz="12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ID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D" sz="1200" dirty="0" err="1" smtClean="0">
                <a:latin typeface="Calibri" pitchFamily="34" charset="0"/>
                <a:cs typeface="Calibri" pitchFamily="34" charset="0"/>
              </a:rPr>
              <a:t>melakukan</a:t>
            </a:r>
            <a:r>
              <a:rPr lang="en-ID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D" sz="1200" dirty="0" err="1" smtClean="0">
                <a:latin typeface="Calibri" pitchFamily="34" charset="0"/>
                <a:cs typeface="Calibri" pitchFamily="34" charset="0"/>
              </a:rPr>
              <a:t>validasi</a:t>
            </a:r>
            <a:r>
              <a:rPr lang="en-ID" sz="1200" dirty="0" smtClean="0">
                <a:latin typeface="Calibri" pitchFamily="34" charset="0"/>
                <a:cs typeface="Calibri" pitchFamily="34" charset="0"/>
              </a:rPr>
              <a:t> data</a:t>
            </a:r>
            <a:endParaRPr lang="id-ID" sz="1200" dirty="0" smtClean="0">
              <a:latin typeface="Calibri" pitchFamily="34" charset="0"/>
              <a:cs typeface="Calibri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Monev</a:t>
            </a:r>
            <a:endParaRPr lang="id-ID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68271" y="4296896"/>
            <a:ext cx="2143140" cy="139614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ID" sz="1400" b="1" dirty="0" smtClean="0">
                <a:latin typeface="Calibri" pitchFamily="34" charset="0"/>
                <a:cs typeface="Calibri" pitchFamily="34" charset="0"/>
              </a:rPr>
              <a:t>SATKER PROVINSI</a:t>
            </a:r>
            <a:endParaRPr lang="id-ID" sz="1400" b="1" dirty="0" smtClean="0">
              <a:latin typeface="Calibri" pitchFamily="34" charset="0"/>
              <a:cs typeface="Calibri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ID" sz="1200" dirty="0" smtClean="0">
                <a:latin typeface="Calibri" pitchFamily="34" charset="0"/>
                <a:cs typeface="Calibri" pitchFamily="34" charset="0"/>
              </a:rPr>
              <a:t>User</a:t>
            </a:r>
            <a:endParaRPr lang="id-ID" sz="1200" dirty="0" smtClean="0">
              <a:latin typeface="Calibri" pitchFamily="34" charset="0"/>
              <a:cs typeface="Calibri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ID" sz="1200" dirty="0" smtClean="0">
                <a:latin typeface="Calibri" pitchFamily="34" charset="0"/>
                <a:cs typeface="Calibri" pitchFamily="34" charset="0"/>
              </a:rPr>
              <a:t>Upload Data (</a:t>
            </a:r>
            <a:r>
              <a:rPr lang="en-ID" sz="1200" dirty="0" err="1" smtClean="0">
                <a:latin typeface="Calibri" pitchFamily="34" charset="0"/>
                <a:cs typeface="Calibri" pitchFamily="34" charset="0"/>
              </a:rPr>
              <a:t>sesuai</a:t>
            </a:r>
            <a:r>
              <a:rPr lang="en-ID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D" sz="1200" dirty="0" err="1" smtClean="0">
                <a:latin typeface="Calibri" pitchFamily="34" charset="0"/>
                <a:cs typeface="Calibri" pitchFamily="34" charset="0"/>
              </a:rPr>
              <a:t>kewenangan</a:t>
            </a:r>
            <a:r>
              <a:rPr lang="en-ID" sz="1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ID" sz="12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ID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D" sz="1200" dirty="0" err="1" smtClean="0">
                <a:latin typeface="Calibri" pitchFamily="34" charset="0"/>
                <a:cs typeface="Calibri" pitchFamily="34" charset="0"/>
              </a:rPr>
              <a:t>melakukan</a:t>
            </a:r>
            <a:r>
              <a:rPr lang="en-ID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D" sz="1200" dirty="0" err="1" smtClean="0">
                <a:latin typeface="Calibri" pitchFamily="34" charset="0"/>
                <a:cs typeface="Calibri" pitchFamily="34" charset="0"/>
              </a:rPr>
              <a:t>validasi</a:t>
            </a:r>
            <a:r>
              <a:rPr lang="en-ID" sz="1200" dirty="0" smtClean="0">
                <a:latin typeface="Calibri" pitchFamily="34" charset="0"/>
                <a:cs typeface="Calibri" pitchFamily="34" charset="0"/>
              </a:rPr>
              <a:t> data</a:t>
            </a:r>
            <a:endParaRPr lang="id-ID" sz="1200" dirty="0" smtClean="0">
              <a:latin typeface="Calibri" pitchFamily="34" charset="0"/>
              <a:cs typeface="Calibri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Akses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Data/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informasi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(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sesuai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kewenangan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)</a:t>
            </a:r>
            <a:endParaRPr lang="id-ID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3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20610" y="3794718"/>
            <a:ext cx="7524000" cy="720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20000" y="2954278"/>
            <a:ext cx="7524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000" y="2090641"/>
            <a:ext cx="7524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/>
          <p:cNvSpPr txBox="1"/>
          <p:nvPr/>
        </p:nvSpPr>
        <p:spPr>
          <a:xfrm>
            <a:off x="1611085" y="344393"/>
            <a:ext cx="752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Alur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Kerja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Aplikasi</a:t>
            </a:r>
            <a:r>
              <a:rPr lang="id-ID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(Data Kawasan)</a:t>
            </a:r>
            <a:endParaRPr lang="id-ID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65975"/>
            <a:ext cx="161108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dirty="0" smtClean="0"/>
              <a:t>KAB/KOTA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29614"/>
            <a:ext cx="161108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dirty="0" smtClean="0"/>
              <a:t>SATKER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15" y="3976612"/>
            <a:ext cx="161108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dirty="0" smtClean="0"/>
              <a:t>PUSAT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54499" y="2160355"/>
            <a:ext cx="883976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Instrumen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7650" y="1508874"/>
            <a:ext cx="14915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sz="1600" b="1" dirty="0" smtClean="0"/>
              <a:t>INPUT</a:t>
            </a:r>
            <a:r>
              <a:rPr lang="en-US" sz="1600" b="1" dirty="0" smtClean="0"/>
              <a:t> </a:t>
            </a:r>
            <a:r>
              <a:rPr lang="en-US" sz="1600" b="1" dirty="0" smtClean="0"/>
              <a:t>DATA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726124" y="3004944"/>
            <a:ext cx="769675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Verifikasi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9976" y="1504487"/>
            <a:ext cx="357187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sz="1600" b="1" dirty="0" smtClean="0"/>
              <a:t>VERIFIKASI dan UPDATE DATA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4847738" y="3004944"/>
            <a:ext cx="705337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Update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0450" y="1504092"/>
            <a:ext cx="132397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sz="1600" b="1" dirty="0" smtClean="0"/>
              <a:t>DATA TAMPIL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9535259" y="2738243"/>
            <a:ext cx="1703771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TERIMA UNDANGAN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29309" y="0"/>
            <a:ext cx="1703771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Verifikasi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30482" y="594391"/>
            <a:ext cx="1703771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JADWAL TERTUNDA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16065" y="5480717"/>
            <a:ext cx="1428260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TERHAPUS DARI JADWAL TERTUNDA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25564" y="3785993"/>
            <a:ext cx="1428261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INPUT JADWAL REALISASI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6" idx="2"/>
            <a:endCxn id="46" idx="0"/>
          </p:cNvCxnSpPr>
          <p:nvPr/>
        </p:nvCxnSpPr>
        <p:spPr>
          <a:xfrm flipH="1">
            <a:off x="2593310" y="2740926"/>
            <a:ext cx="3177" cy="2481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405275" y="1879140"/>
            <a:ext cx="2458369" cy="521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Decision 45"/>
          <p:cNvSpPr/>
          <p:nvPr/>
        </p:nvSpPr>
        <p:spPr>
          <a:xfrm>
            <a:off x="1814770" y="2989030"/>
            <a:ext cx="1557080" cy="590998"/>
          </a:xfrm>
          <a:prstGeom prst="flowChartDecision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Notifikasi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12" idx="3"/>
            <a:endCxn id="14" idx="1"/>
          </p:cNvCxnSpPr>
          <p:nvPr/>
        </p:nvCxnSpPr>
        <p:spPr>
          <a:xfrm>
            <a:off x="4495799" y="3295230"/>
            <a:ext cx="35193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8" idx="0"/>
          </p:cNvCxnSpPr>
          <p:nvPr/>
        </p:nvCxnSpPr>
        <p:spPr>
          <a:xfrm>
            <a:off x="10675062" y="-266427"/>
            <a:ext cx="6133" cy="26642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672896" y="2302776"/>
            <a:ext cx="6133" cy="26642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6" idx="2"/>
            <a:endCxn id="32" idx="1"/>
          </p:cNvCxnSpPr>
          <p:nvPr/>
        </p:nvCxnSpPr>
        <p:spPr>
          <a:xfrm rot="16200000" flipH="1">
            <a:off x="3232852" y="2940486"/>
            <a:ext cx="552226" cy="183131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1106395" y="2185340"/>
            <a:ext cx="6133" cy="26642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6" idx="3"/>
            <a:endCxn id="12" idx="1"/>
          </p:cNvCxnSpPr>
          <p:nvPr/>
        </p:nvCxnSpPr>
        <p:spPr>
          <a:xfrm>
            <a:off x="3371850" y="3284529"/>
            <a:ext cx="354274" cy="107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32" idx="0"/>
          </p:cNvCxnSpPr>
          <p:nvPr/>
        </p:nvCxnSpPr>
        <p:spPr>
          <a:xfrm>
            <a:off x="5200407" y="3585515"/>
            <a:ext cx="2753" cy="2512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Decision 31"/>
          <p:cNvSpPr/>
          <p:nvPr/>
        </p:nvSpPr>
        <p:spPr>
          <a:xfrm>
            <a:off x="4424620" y="3836755"/>
            <a:ext cx="1557080" cy="590998"/>
          </a:xfrm>
          <a:prstGeom prst="flowChartDecision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Notifikasi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07399" y="3852669"/>
            <a:ext cx="769675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Verifikasi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43338" y="3862194"/>
            <a:ext cx="705337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Update Data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8" idx="3"/>
            <a:endCxn id="39" idx="1"/>
          </p:cNvCxnSpPr>
          <p:nvPr/>
        </p:nvCxnSpPr>
        <p:spPr>
          <a:xfrm>
            <a:off x="7077074" y="4142955"/>
            <a:ext cx="666264" cy="9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  <a:endCxn id="38" idx="1"/>
          </p:cNvCxnSpPr>
          <p:nvPr/>
        </p:nvCxnSpPr>
        <p:spPr>
          <a:xfrm>
            <a:off x="5981700" y="4132254"/>
            <a:ext cx="325699" cy="107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19998" y="5123543"/>
            <a:ext cx="7524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Keterangan</a:t>
            </a:r>
            <a:r>
              <a:rPr lang="en-US" sz="1600" b="1" dirty="0" smtClean="0"/>
              <a:t>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id-ID" sz="1600" dirty="0" smtClean="0"/>
              <a:t>input data menggunakan instrumen data yang sudah disiapkan di aplikasi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d-ID" sz="1600" dirty="0" smtClean="0"/>
              <a:t>Data akan tampil </a:t>
            </a:r>
            <a:r>
              <a:rPr lang="id-ID" sz="1600" i="1" dirty="0" smtClean="0"/>
              <a:t>update </a:t>
            </a:r>
            <a:r>
              <a:rPr lang="id-ID" sz="1600" dirty="0" smtClean="0"/>
              <a:t>setelah di verifikasi dan di </a:t>
            </a:r>
            <a:r>
              <a:rPr lang="id-ID" sz="1600" i="1" dirty="0" smtClean="0"/>
              <a:t>update </a:t>
            </a:r>
            <a:r>
              <a:rPr lang="id-ID" sz="1600" dirty="0" smtClean="0"/>
              <a:t>oleh admin pusat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3571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20610" y="3794718"/>
            <a:ext cx="7524000" cy="720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20000" y="2954278"/>
            <a:ext cx="7524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000" y="2090641"/>
            <a:ext cx="7524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/>
          <p:cNvSpPr txBox="1"/>
          <p:nvPr/>
        </p:nvSpPr>
        <p:spPr>
          <a:xfrm>
            <a:off x="1611085" y="344393"/>
            <a:ext cx="752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Alur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Kerja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Aplikasi</a:t>
            </a:r>
            <a:r>
              <a:rPr lang="id-ID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(Data Kawasan)</a:t>
            </a:r>
            <a:endParaRPr lang="id-ID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65975"/>
            <a:ext cx="161108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dirty="0" smtClean="0"/>
              <a:t>KAB/KOTA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29614"/>
            <a:ext cx="161108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dirty="0" smtClean="0"/>
              <a:t>SATKER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15" y="3976612"/>
            <a:ext cx="161108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dirty="0" smtClean="0"/>
              <a:t>PUSAT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54499" y="2160355"/>
            <a:ext cx="883976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Instrumen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7650" y="1508874"/>
            <a:ext cx="14915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sz="1600" b="1" dirty="0" smtClean="0"/>
              <a:t>INPUT</a:t>
            </a:r>
            <a:r>
              <a:rPr lang="en-US" sz="1600" b="1" dirty="0" smtClean="0"/>
              <a:t> </a:t>
            </a:r>
            <a:r>
              <a:rPr lang="en-US" sz="1600" b="1" dirty="0" smtClean="0"/>
              <a:t>DATA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726124" y="3004944"/>
            <a:ext cx="769675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Verifikasi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9976" y="1504487"/>
            <a:ext cx="357187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sz="1600" b="1" dirty="0" smtClean="0"/>
              <a:t>VERIFIKASI dan UPDATE DATA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4847738" y="3004944"/>
            <a:ext cx="705337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Update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0450" y="1504092"/>
            <a:ext cx="132397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sz="1600" b="1" dirty="0" smtClean="0"/>
              <a:t>DATA TAMPIL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9535259" y="2738243"/>
            <a:ext cx="1703771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TERIMA UNDANGAN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29309" y="0"/>
            <a:ext cx="1703771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Verifikasi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30482" y="594391"/>
            <a:ext cx="1703771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JADWAL TERTUNDA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16065" y="5480717"/>
            <a:ext cx="1428260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TERHAPUS DARI JADWAL TERTUNDA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25564" y="3785993"/>
            <a:ext cx="1428261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INPUT JADWAL REALISASI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6" idx="2"/>
            <a:endCxn id="46" idx="0"/>
          </p:cNvCxnSpPr>
          <p:nvPr/>
        </p:nvCxnSpPr>
        <p:spPr>
          <a:xfrm flipH="1">
            <a:off x="2593310" y="2740926"/>
            <a:ext cx="3177" cy="2481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405275" y="1879140"/>
            <a:ext cx="2458369" cy="521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Decision 45"/>
          <p:cNvSpPr/>
          <p:nvPr/>
        </p:nvSpPr>
        <p:spPr>
          <a:xfrm>
            <a:off x="1814770" y="2989030"/>
            <a:ext cx="1557080" cy="590998"/>
          </a:xfrm>
          <a:prstGeom prst="flowChartDecision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Notifikasi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12" idx="3"/>
            <a:endCxn id="14" idx="1"/>
          </p:cNvCxnSpPr>
          <p:nvPr/>
        </p:nvCxnSpPr>
        <p:spPr>
          <a:xfrm>
            <a:off x="4495799" y="3295230"/>
            <a:ext cx="35193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8" idx="0"/>
          </p:cNvCxnSpPr>
          <p:nvPr/>
        </p:nvCxnSpPr>
        <p:spPr>
          <a:xfrm>
            <a:off x="10675062" y="-266427"/>
            <a:ext cx="6133" cy="26642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672896" y="2302776"/>
            <a:ext cx="6133" cy="26642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6" idx="2"/>
            <a:endCxn id="32" idx="1"/>
          </p:cNvCxnSpPr>
          <p:nvPr/>
        </p:nvCxnSpPr>
        <p:spPr>
          <a:xfrm rot="16200000" flipH="1">
            <a:off x="3232852" y="2940486"/>
            <a:ext cx="552226" cy="183131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1106395" y="2185340"/>
            <a:ext cx="6133" cy="26642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6" idx="3"/>
            <a:endCxn id="12" idx="1"/>
          </p:cNvCxnSpPr>
          <p:nvPr/>
        </p:nvCxnSpPr>
        <p:spPr>
          <a:xfrm>
            <a:off x="3371850" y="3284529"/>
            <a:ext cx="354274" cy="107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32" idx="0"/>
          </p:cNvCxnSpPr>
          <p:nvPr/>
        </p:nvCxnSpPr>
        <p:spPr>
          <a:xfrm>
            <a:off x="5200407" y="3585515"/>
            <a:ext cx="2753" cy="2512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Decision 31"/>
          <p:cNvSpPr/>
          <p:nvPr/>
        </p:nvSpPr>
        <p:spPr>
          <a:xfrm>
            <a:off x="4424620" y="3836755"/>
            <a:ext cx="1557080" cy="590998"/>
          </a:xfrm>
          <a:prstGeom prst="flowChartDecision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Notifikasi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07399" y="3852669"/>
            <a:ext cx="769675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Verifikasi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43338" y="3862194"/>
            <a:ext cx="705337" cy="58057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Update Data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8" idx="3"/>
            <a:endCxn id="39" idx="1"/>
          </p:cNvCxnSpPr>
          <p:nvPr/>
        </p:nvCxnSpPr>
        <p:spPr>
          <a:xfrm>
            <a:off x="7077074" y="4142955"/>
            <a:ext cx="666264" cy="9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  <a:endCxn id="38" idx="1"/>
          </p:cNvCxnSpPr>
          <p:nvPr/>
        </p:nvCxnSpPr>
        <p:spPr>
          <a:xfrm>
            <a:off x="5981700" y="4132254"/>
            <a:ext cx="325699" cy="107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19998" y="5123543"/>
            <a:ext cx="7524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Keterangan</a:t>
            </a:r>
            <a:r>
              <a:rPr lang="en-US" sz="1600" b="1" dirty="0" smtClean="0"/>
              <a:t>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id-ID" sz="1600" dirty="0" smtClean="0"/>
              <a:t>input data menggunakan instrumen data yang sudah disiapkan di aplikasi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d-ID" sz="1600" dirty="0" smtClean="0"/>
              <a:t>Data akan tampil </a:t>
            </a:r>
            <a:r>
              <a:rPr lang="id-ID" sz="1600" i="1" dirty="0" smtClean="0"/>
              <a:t>update </a:t>
            </a:r>
            <a:r>
              <a:rPr lang="id-ID" sz="1600" dirty="0" smtClean="0"/>
              <a:t>setelah di verifikasi dan di </a:t>
            </a:r>
            <a:r>
              <a:rPr lang="id-ID" sz="1600" i="1" dirty="0" smtClean="0"/>
              <a:t>update </a:t>
            </a:r>
            <a:r>
              <a:rPr lang="id-ID" sz="1600" dirty="0" smtClean="0"/>
              <a:t>oleh admin pusat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3571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000" y="148387"/>
            <a:ext cx="7524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Tingkatan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Akses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&amp;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Kewenangan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Pengguna</a:t>
            </a:r>
            <a:endParaRPr lang="id-ID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876460"/>
              </p:ext>
            </p:extLst>
          </p:nvPr>
        </p:nvGraphicFramePr>
        <p:xfrm>
          <a:off x="205015" y="1159202"/>
          <a:ext cx="8733970" cy="5345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1364685"/>
                <a:gridCol w="1487399"/>
                <a:gridCol w="5881886"/>
              </a:tblGrid>
              <a:tr h="4753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KATEGORI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KELOMPOK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KEWENANGAN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22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Front-end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Akses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informasi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739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Back-end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Administrator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Memiliki otoritas penuh dalam mengelola sistem baik </a:t>
                      </a: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front-end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 mapupun </a:t>
                      </a: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back-end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 secara menyeluruh.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938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Back-end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 Pusat (Kota, Desa, dan Khusus)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Memeriksa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 data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yang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diupload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baik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oleh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kabupaten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/kota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maupun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oleh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  <a:effectLst/>
                        </a:rPr>
                        <a:t>provinsi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Melakukan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i="1" dirty="0" smtClean="0">
                          <a:solidFill>
                            <a:schemeClr val="tx1"/>
                          </a:solidFill>
                          <a:effectLst/>
                        </a:rPr>
                        <a:t>Updating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data kawasan dan profil</a:t>
                      </a: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kegiatan subdit masing-masing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User Perkotaan,</a:t>
                      </a: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Perdesaan dan Khusus hanya masuk sesuai subditnya masing-masing.</a:t>
                      </a:r>
                    </a:p>
                  </a:txBody>
                  <a:tcPr marL="45720" marR="45720" anchor="ctr"/>
                </a:tc>
              </a:tr>
              <a:tr h="1056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Back-end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Satker </a:t>
                      </a: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Provinsi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Memasukan (</a:t>
                      </a: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upload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) data 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ke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dalam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aplikasi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dan memeriksa (validasi) data yang diupload oleh kabupaten/kota yang berada dalam lingkup 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wilayahnya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/>
                </a:tc>
              </a:tr>
              <a:tr h="739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Back-end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Kabupaten/</a:t>
                      </a:r>
                      <a:endParaRPr lang="id-ID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Kota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Memasuk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an 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upload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data ke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dalam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aplikasi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Akses informasi 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it-IT" sz="1800" b="0" i="1" dirty="0" smtClean="0">
                          <a:solidFill>
                            <a:schemeClr val="tx1"/>
                          </a:solidFill>
                          <a:effectLst/>
                        </a:rPr>
                        <a:t>database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sesuai 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dengan 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kewenangan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wilayahnya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wis721 Lt B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38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0000" y="1358917"/>
            <a:ext cx="7524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2000" b="1" dirty="0" err="1" smtClean="0"/>
              <a:t>Halaman</a:t>
            </a:r>
            <a:r>
              <a:rPr lang="en-US" sz="2000" b="1" dirty="0" smtClean="0"/>
              <a:t> Login</a:t>
            </a:r>
            <a:endParaRPr lang="en-US" sz="2000" dirty="0"/>
          </a:p>
          <a:p>
            <a:pPr algn="just"/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mengakses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i="1" dirty="0"/>
              <a:t>Back-end</a:t>
            </a:r>
            <a:r>
              <a:rPr lang="en-US" sz="2000" dirty="0"/>
              <a:t>,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i="1" dirty="0"/>
              <a:t>User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diwajibkan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i="1" dirty="0"/>
              <a:t>login</a:t>
            </a:r>
            <a:r>
              <a:rPr lang="en-US" sz="2000" dirty="0"/>
              <a:t>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. </a:t>
            </a:r>
            <a:r>
              <a:rPr lang="en-US" sz="2000" dirty="0" err="1"/>
              <a:t>sebagi</a:t>
            </a:r>
            <a:r>
              <a:rPr lang="en-US" sz="2000" dirty="0"/>
              <a:t> </a:t>
            </a:r>
            <a:r>
              <a:rPr lang="en-US" sz="2000" dirty="0" err="1"/>
              <a:t>prosedur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memasukan</a:t>
            </a:r>
            <a:r>
              <a:rPr lang="en-US" sz="2000" dirty="0"/>
              <a:t> </a:t>
            </a:r>
            <a:r>
              <a:rPr lang="en-US" sz="2000" i="1" dirty="0"/>
              <a:t>username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/>
              <a:t>password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t="9582" b="-1"/>
          <a:stretch/>
        </p:blipFill>
        <p:spPr bwMode="auto">
          <a:xfrm>
            <a:off x="1626962" y="3113820"/>
            <a:ext cx="6858000" cy="3406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6962" y="360213"/>
            <a:ext cx="752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Tampilan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Halaman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 Login</a:t>
            </a:r>
            <a:endParaRPr lang="id-ID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8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1013</Words>
  <Application>Microsoft Office PowerPoint</Application>
  <PresentationFormat>On-screen Show (4:3)</PresentationFormat>
  <Paragraphs>163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Ita Iredo</dc:creator>
  <cp:lastModifiedBy>RENTEK BANGKIM</cp:lastModifiedBy>
  <cp:revision>239</cp:revision>
  <dcterms:created xsi:type="dcterms:W3CDTF">2012-07-04T15:12:27Z</dcterms:created>
  <dcterms:modified xsi:type="dcterms:W3CDTF">2018-06-29T10:12:53Z</dcterms:modified>
</cp:coreProperties>
</file>